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4" r:id="rId3"/>
    <p:sldId id="295" r:id="rId4"/>
    <p:sldId id="317" r:id="rId5"/>
    <p:sldId id="311" r:id="rId6"/>
    <p:sldId id="318" r:id="rId7"/>
    <p:sldId id="312" r:id="rId8"/>
    <p:sldId id="313" r:id="rId9"/>
    <p:sldId id="314" r:id="rId10"/>
    <p:sldId id="315" r:id="rId11"/>
    <p:sldId id="299" r:id="rId12"/>
    <p:sldId id="321" r:id="rId13"/>
    <p:sldId id="292" r:id="rId14"/>
    <p:sldId id="291" r:id="rId15"/>
    <p:sldId id="293" r:id="rId16"/>
    <p:sldId id="327" r:id="rId17"/>
    <p:sldId id="345" r:id="rId18"/>
    <p:sldId id="328" r:id="rId19"/>
    <p:sldId id="331" r:id="rId20"/>
    <p:sldId id="335" r:id="rId21"/>
    <p:sldId id="332" r:id="rId22"/>
    <p:sldId id="333" r:id="rId23"/>
    <p:sldId id="334" r:id="rId24"/>
    <p:sldId id="322" r:id="rId25"/>
    <p:sldId id="323" r:id="rId26"/>
    <p:sldId id="324" r:id="rId27"/>
    <p:sldId id="325" r:id="rId28"/>
    <p:sldId id="326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30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CCFF"/>
    <a:srgbClr val="808000"/>
    <a:srgbClr val="FF0066"/>
    <a:srgbClr val="1C70B7"/>
    <a:srgbClr val="F9B233"/>
    <a:srgbClr val="E39407"/>
    <a:srgbClr val="1D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6" d="100"/>
          <a:sy n="76" d="100"/>
        </p:scale>
        <p:origin x="-180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FB3-61D3-9F4B-90E0-706D8BC88DB4}" type="datetimeFigureOut">
              <a:rPr lang="en-US" smtClean="0"/>
              <a:t>12/3/2014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8B09-1F8D-5443-98D0-3551D08F7F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4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922812A5-4445-4D92-A772-FF8B6C4EE6D9}" type="slidenum">
              <a:rPr lang="pt-BR" sz="1300">
                <a:latin typeface="Times New Roman" pitchFamily="18" charset="0"/>
              </a:rPr>
              <a:pPr/>
              <a:t>2</a:t>
            </a:fld>
            <a:endParaRPr lang="pt-BR" sz="1300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>
                <a:latin typeface="Calibri" charset="0"/>
                <a:ea typeface="MS PGothic" charset="0"/>
              </a:rPr>
              <a:t>Fiquei em duvida em colocar isso, mas acho que precisamos marcar de início que é o MEC que propõe. </a:t>
            </a:r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0BD15F4-AC70-7340-914A-FA55CF4D0040}" type="slidenum">
              <a:rPr lang="pt-BR" sz="1200"/>
              <a:pPr eaLnBrk="1" hangingPunct="1"/>
              <a:t>4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Fiquei em duvida em colocar isso, mas acho que precisamos marcar de</a:t>
            </a:r>
            <a:r>
              <a:rPr lang="pt-BR" baseline="0" dirty="0" smtClean="0"/>
              <a:t> início que é o MEC que propõe.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2A9C0-6A82-4368-8038-428BF1CA87D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5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>
                <a:latin typeface="Calibri" charset="0"/>
                <a:ea typeface="MS PGothic" charset="0"/>
              </a:rPr>
              <a:t>Retirei das Diretrizes Curriculares Gerais da Educação Básica. Considerei importante marcar que estamos em sintonia com a DCNs e também que temos uma politica curricular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1DE6617-F82C-1647-BC6D-0D6615AB990A}" type="slidenum">
              <a:rPr lang="pt-BR" sz="1200">
                <a:solidFill>
                  <a:srgbClr val="000000"/>
                </a:solidFill>
              </a:rPr>
              <a:pPr eaLnBrk="1" hangingPunct="1"/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>
                <a:latin typeface="Calibri" charset="0"/>
                <a:ea typeface="MS PGothic" charset="0"/>
              </a:rPr>
              <a:t>Esse slide foi o que levei mais tempo para elaborar! Como princípio de elaboração busquei o conceito nas Diretrizes e no seminário Currículo em Movimento. Tive o cuidado de não escreve o que eu pensava sobre o conceito, mas o que estava escrito nos documentos disponiveis on line. Assim, todos os documentos consultados são publicos!</a:t>
            </a:r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B152CB8-BD47-1D40-ADE3-F6B92035A02D}" type="slidenum">
              <a:rPr lang="pt-BR" sz="1200">
                <a:solidFill>
                  <a:srgbClr val="000000"/>
                </a:solidFill>
              </a:rPr>
              <a:pPr eaLnBrk="1" hangingPunct="1"/>
              <a:t>10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3745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3143" y="134043"/>
            <a:ext cx="4025716" cy="19105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824" y="4958226"/>
            <a:ext cx="1318352" cy="11283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884" y="563910"/>
            <a:ext cx="1717629" cy="5611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0925" y="736586"/>
            <a:ext cx="1236825" cy="21534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97232" y="629400"/>
            <a:ext cx="1941536" cy="5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1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62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23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25A8-65F5-4BBE-AB30-2665EA92E22B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C77A-8ED0-4AC4-828F-624590E1DE2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511737" y="1825625"/>
            <a:ext cx="228600" cy="1280160"/>
          </a:xfrm>
          <a:prstGeom prst="rect">
            <a:avLst/>
          </a:prstGeom>
          <a:solidFill>
            <a:srgbClr val="F9B2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 userDrawn="1"/>
        </p:nvSpPr>
        <p:spPr>
          <a:xfrm>
            <a:off x="511737" y="3282965"/>
            <a:ext cx="2286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511737" y="4111645"/>
            <a:ext cx="214315" cy="613405"/>
          </a:xfrm>
          <a:prstGeom prst="rect">
            <a:avLst/>
          </a:prstGeom>
          <a:solidFill>
            <a:srgbClr val="F9B2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511737" y="4826021"/>
            <a:ext cx="214315" cy="328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3699" y="6230573"/>
            <a:ext cx="1717629" cy="56114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740" y="6403249"/>
            <a:ext cx="1236825" cy="2153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78047" y="6296063"/>
            <a:ext cx="1941536" cy="500758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0" y="6103349"/>
            <a:ext cx="12192000" cy="704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83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44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7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0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38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91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76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7F0AB-405E-47AE-B8FE-D767C320BD29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76EC-E216-4DB7-8362-389546AB9D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6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1-2014/2013/Lei/L12796.htm#art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4285" y="1524799"/>
            <a:ext cx="11266715" cy="1880133"/>
          </a:xfrm>
        </p:spPr>
        <p:txBody>
          <a:bodyPr anchor="ctr">
            <a:noAutofit/>
          </a:bodyPr>
          <a:lstStyle/>
          <a:p>
            <a:r>
              <a:rPr lang="pt-BR" sz="5400" b="1" dirty="0" smtClean="0"/>
              <a:t>A construção da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r>
              <a:rPr lang="pt-BR" sz="6000" b="1" dirty="0" smtClean="0">
                <a:solidFill>
                  <a:schemeClr val="tx1"/>
                </a:solidFill>
              </a:rPr>
              <a:t>Base Nacional Comum</a:t>
            </a:r>
            <a:br>
              <a:rPr lang="pt-BR" sz="6000" b="1" dirty="0" smtClean="0">
                <a:solidFill>
                  <a:schemeClr val="tx1"/>
                </a:solidFill>
              </a:rPr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6572" y="4265603"/>
            <a:ext cx="11448143" cy="605354"/>
          </a:xfrm>
        </p:spPr>
        <p:txBody>
          <a:bodyPr anchor="ctr">
            <a:noAutofit/>
          </a:bodyPr>
          <a:lstStyle/>
          <a:p>
            <a:r>
              <a:rPr lang="pt-BR" sz="3600" b="1" dirty="0">
                <a:solidFill>
                  <a:schemeClr val="accent3">
                    <a:lumMod val="50000"/>
                  </a:schemeClr>
                </a:solidFill>
              </a:rPr>
              <a:t>Direitos e Objetivos de Aprendizagem 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42570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61571" y="476251"/>
            <a:ext cx="10994572" cy="549380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pt-BR" sz="43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Currículo</a:t>
            </a:r>
            <a:r>
              <a:rPr lang="pt-BR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+mn-cs"/>
              </a:rPr>
              <a:t> compreendido como:</a:t>
            </a:r>
          </a:p>
          <a:p>
            <a:pPr>
              <a:defRPr/>
            </a:pPr>
            <a:endParaRPr lang="pt-BR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+mn-cs"/>
            </a:endParaRPr>
          </a:p>
          <a:p>
            <a:pPr marL="380990" indent="-380990">
              <a:buFontTx/>
              <a:buChar char="-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as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experiências escolares 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que se desdobram em torno do conhecimento, em meio às relações sociais nos espaços institucionais, afetando a construção das identidades dos estudantes.</a:t>
            </a:r>
          </a:p>
          <a:p>
            <a:pPr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marL="380990" indent="-380990">
              <a:buFontTx/>
              <a:buChar char="-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conjunto de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esforços pedagógicos promovidos na escola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, com  o propósito de organizar e tornar efetivo o processo educativo (Moreira e </a:t>
            </a:r>
            <a:r>
              <a:rPr lang="pt-BR" sz="2400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Candau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, 2006).</a:t>
            </a:r>
          </a:p>
          <a:p>
            <a:pPr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457189" indent="-457189">
              <a:buFontTx/>
              <a:buChar char="-"/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Fruto de uma seleção e produção de saberes – um campo conflituoso de embates de concepções de cultura, conhecimento, aprendizagem.</a:t>
            </a:r>
          </a:p>
          <a:p>
            <a:pPr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- um instrumento político, cultural e científico formulado com base em uma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construção coletiva</a:t>
            </a: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(Diretrizes Curriculares Gerais para a Educação Básica, 2013).</a:t>
            </a:r>
            <a:endParaRPr lang="pt-BR" sz="27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834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r">
              <a:defRPr/>
            </a:pPr>
            <a:r>
              <a:rPr lang="pt-BR" sz="3700" b="1" dirty="0">
                <a:solidFill>
                  <a:srgbClr val="000000"/>
                </a:solidFill>
              </a:rPr>
              <a:t>Política Nacional Curricular da Educação Básica</a:t>
            </a:r>
            <a:endParaRPr lang="pt-BR" sz="3700" dirty="0">
              <a:solidFill>
                <a:srgbClr val="0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7856" y="1418772"/>
            <a:ext cx="10940144" cy="447765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b="1" i="1" dirty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Instrumentos </a:t>
            </a:r>
          </a:p>
          <a:p>
            <a:pPr>
              <a:buFont typeface="Arial" pitchFamily="34" charset="0"/>
              <a:buChar char="•"/>
              <a:defRPr/>
            </a:pPr>
            <a:endParaRPr lang="pt-BR" sz="900" b="1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100" b="1" dirty="0">
                <a:solidFill>
                  <a:schemeClr val="accent3">
                    <a:lumMod val="50000"/>
                  </a:schemeClr>
                </a:solidFill>
              </a:rPr>
              <a:t>Diretrizes Curriculares Nacionais da Educação Básica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FF3300"/>
                </a:solidFill>
              </a:rPr>
              <a:t>Base </a:t>
            </a:r>
            <a:r>
              <a:rPr lang="pt-BR" sz="2400" b="1" dirty="0">
                <a:solidFill>
                  <a:srgbClr val="FF3300"/>
                </a:solidFill>
              </a:rPr>
              <a:t>nacional comum: Direitos e objetivos de  aprendizagem e desenvolvimento</a:t>
            </a:r>
            <a:endParaRPr lang="pt-BR" sz="2400" b="1" dirty="0"/>
          </a:p>
          <a:p>
            <a:pPr>
              <a:buFont typeface="Arial" pitchFamily="34" charset="0"/>
              <a:buChar char="•"/>
              <a:defRPr/>
            </a:pPr>
            <a:endParaRPr lang="pt-BR" sz="1400" dirty="0"/>
          </a:p>
          <a:p>
            <a:pPr>
              <a:buFont typeface="Arial" pitchFamily="34" charset="0"/>
              <a:buChar char="•"/>
              <a:defRPr/>
            </a:pPr>
            <a:r>
              <a:rPr lang="pt-BR" sz="2100" dirty="0"/>
              <a:t>Normas Curriculares Estaduais e/ou Municipais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pt-BR" sz="1600" dirty="0"/>
              <a:t>Parte Diversificada Estaduais e/ou Municipais</a:t>
            </a:r>
            <a:endParaRPr lang="pt-BR" sz="2100" dirty="0"/>
          </a:p>
          <a:p>
            <a:pPr>
              <a:buFont typeface="Arial" pitchFamily="34" charset="0"/>
              <a:buChar char="•"/>
              <a:defRPr/>
            </a:pPr>
            <a:r>
              <a:rPr lang="pt-BR" sz="2100" dirty="0"/>
              <a:t>Projeto Político-Pedagógico das Escolas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pt-BR" sz="1600" dirty="0">
                <a:solidFill>
                  <a:srgbClr val="0070C0"/>
                </a:solidFill>
              </a:rPr>
              <a:t>Projeto Pedagógico dos Cursos de Licenciatura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pt-BR" sz="1600" dirty="0">
                <a:solidFill>
                  <a:srgbClr val="0070C0"/>
                </a:solidFill>
              </a:rPr>
              <a:t>Projeto Pedagógico dos cursos de PG (Especialização e Mestrado Profissional) para profissionais da educação</a:t>
            </a:r>
            <a:endParaRPr lang="pt-BR" sz="2100" dirty="0"/>
          </a:p>
          <a:p>
            <a:pPr>
              <a:buFont typeface="Arial" pitchFamily="34" charset="0"/>
              <a:buChar char="•"/>
              <a:defRPr/>
            </a:pPr>
            <a:endParaRPr lang="pt-BR" sz="2100" dirty="0"/>
          </a:p>
          <a:p>
            <a:pPr>
              <a:buFont typeface="Arial" pitchFamily="34" charset="0"/>
              <a:buChar char="•"/>
              <a:defRPr/>
            </a:pPr>
            <a:endParaRPr lang="pt-BR" sz="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miolo_APRESENTACAO_SEB_com_minister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3"/>
          <p:cNvSpPr>
            <a:spLocks noGrp="1"/>
          </p:cNvSpPr>
          <p:nvPr>
            <p:ph type="ctrTitle"/>
          </p:nvPr>
        </p:nvSpPr>
        <p:spPr>
          <a:xfrm>
            <a:off x="914400" y="2300822"/>
            <a:ext cx="10363200" cy="2129367"/>
          </a:xfrm>
        </p:spPr>
        <p:txBody>
          <a:bodyPr>
            <a:normAutofit fontScale="90000"/>
          </a:bodyPr>
          <a:lstStyle/>
          <a:p>
            <a:r>
              <a:rPr lang="pt-BR" sz="4300">
                <a:latin typeface="Calibri" charset="0"/>
                <a:ea typeface="MS PGothic" charset="0"/>
              </a:rPr>
              <a:t>Construção da política nacional curricular</a:t>
            </a:r>
            <a:br>
              <a:rPr lang="pt-BR" sz="4300">
                <a:latin typeface="Calibri" charset="0"/>
                <a:ea typeface="MS PGothic" charset="0"/>
              </a:rPr>
            </a:br>
            <a:r>
              <a:rPr lang="pt-BR" sz="4300">
                <a:latin typeface="Calibri" charset="0"/>
                <a:ea typeface="MS PGothic" charset="0"/>
              </a:rPr>
              <a:t/>
            </a:r>
            <a:br>
              <a:rPr lang="pt-BR" sz="4300">
                <a:latin typeface="Calibri" charset="0"/>
                <a:ea typeface="MS PGothic" charset="0"/>
              </a:rPr>
            </a:br>
            <a:r>
              <a:rPr lang="pt-BR" sz="6400">
                <a:solidFill>
                  <a:srgbClr val="008000"/>
                </a:solidFill>
                <a:latin typeface="Calibri" charset="0"/>
                <a:ea typeface="MS PGothic" charset="0"/>
              </a:rPr>
              <a:t>BASE NACIONAL COMUM</a:t>
            </a:r>
            <a:r>
              <a:rPr lang="pt-BR" sz="6400">
                <a:latin typeface="Calibri" charset="0"/>
                <a:ea typeface="MS PGothic" charset="0"/>
              </a:rPr>
              <a:t> </a:t>
            </a:r>
            <a:br>
              <a:rPr lang="pt-BR" sz="6400">
                <a:latin typeface="Calibri" charset="0"/>
                <a:ea typeface="MS PGothic" charset="0"/>
              </a:rPr>
            </a:br>
            <a:r>
              <a:rPr lang="pt-BR" b="1">
                <a:latin typeface="Calibri" charset="0"/>
                <a:ea typeface="MS PGothic" charset="0"/>
              </a:rPr>
              <a:t>para a Educação Básica</a:t>
            </a:r>
            <a:r>
              <a:rPr lang="pt-BR">
                <a:latin typeface="Calibri" charset="0"/>
                <a:ea typeface="MS PGothic" charset="0"/>
              </a:rPr>
              <a:t/>
            </a:r>
            <a:br>
              <a:rPr lang="pt-BR">
                <a:latin typeface="Calibri" charset="0"/>
                <a:ea typeface="MS PGothic" charset="0"/>
              </a:rPr>
            </a:br>
            <a:endParaRPr lang="pt-BR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apa Político-Organizacio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95" r="-28995"/>
          <a:stretch>
            <a:fillRect/>
          </a:stretch>
        </p:blipFill>
        <p:spPr>
          <a:xfrm>
            <a:off x="-3507288" y="0"/>
            <a:ext cx="19214926" cy="6858000"/>
          </a:xfrm>
        </p:spPr>
      </p:pic>
    </p:spTree>
    <p:extLst>
      <p:ext uri="{BB962C8B-B14F-4D97-AF65-F5344CB8AC3E}">
        <p14:creationId xmlns:p14="http://schemas.microsoft.com/office/powerpoint/2010/main" val="42740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Base concei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32" r="-36632"/>
          <a:stretch>
            <a:fillRect/>
          </a:stretch>
        </p:blipFill>
        <p:spPr>
          <a:xfrm>
            <a:off x="-4434214" y="0"/>
            <a:ext cx="21018673" cy="6858000"/>
          </a:xfrm>
        </p:spPr>
      </p:pic>
    </p:spTree>
    <p:extLst>
      <p:ext uri="{BB962C8B-B14F-4D97-AF65-F5344CB8AC3E}">
        <p14:creationId xmlns:p14="http://schemas.microsoft.com/office/powerpoint/2010/main" val="35494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rocesso de produção da base nacion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29" r="-38329"/>
          <a:stretch>
            <a:fillRect/>
          </a:stretch>
        </p:blipFill>
        <p:spPr>
          <a:xfrm>
            <a:off x="-4634631" y="-1"/>
            <a:ext cx="21444558" cy="6858001"/>
          </a:xfrm>
        </p:spPr>
      </p:pic>
    </p:spTree>
    <p:extLst>
      <p:ext uri="{BB962C8B-B14F-4D97-AF65-F5344CB8AC3E}">
        <p14:creationId xmlns:p14="http://schemas.microsoft.com/office/powerpoint/2010/main" val="42408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405" y="351667"/>
            <a:ext cx="7675507" cy="546854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Consulta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b="1" dirty="0" err="1" smtClean="0"/>
              <a:t>propostas</a:t>
            </a:r>
            <a:r>
              <a:rPr lang="en-US" b="1" dirty="0" smtClean="0"/>
              <a:t> </a:t>
            </a:r>
            <a:r>
              <a:rPr lang="en-US" b="1" dirty="0" err="1" smtClean="0"/>
              <a:t>curriculares</a:t>
            </a:r>
            <a:r>
              <a:rPr lang="en-US" b="1" dirty="0" smtClean="0"/>
              <a:t> – </a:t>
            </a:r>
            <a:r>
              <a:rPr lang="en-US" b="1" dirty="0" err="1"/>
              <a:t>r</a:t>
            </a:r>
            <a:r>
              <a:rPr lang="en-US" b="1" dirty="0" err="1" smtClean="0"/>
              <a:t>edes</a:t>
            </a:r>
            <a:r>
              <a:rPr lang="en-US" b="1" dirty="0" smtClean="0"/>
              <a:t> </a:t>
            </a:r>
            <a:r>
              <a:rPr lang="en-US" b="1" dirty="0" err="1" smtClean="0"/>
              <a:t>municipais</a:t>
            </a:r>
            <a:r>
              <a:rPr lang="en-US" b="1" dirty="0" smtClean="0"/>
              <a:t> e </a:t>
            </a:r>
            <a:r>
              <a:rPr lang="en-US" b="1" dirty="0" err="1" smtClean="0"/>
              <a:t>estaduais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Sistema</a:t>
            </a:r>
            <a:r>
              <a:rPr lang="en-US" dirty="0" smtClean="0"/>
              <a:t> SIMEC – </a:t>
            </a:r>
            <a:r>
              <a:rPr lang="en-US" dirty="0" err="1" smtClean="0"/>
              <a:t>módulo</a:t>
            </a:r>
            <a:r>
              <a:rPr lang="en-US" dirty="0" smtClean="0"/>
              <a:t> PAR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Municípios</a:t>
            </a:r>
            <a:r>
              <a:rPr lang="en-US" dirty="0" smtClean="0"/>
              <a:t>: 2.554 </a:t>
            </a:r>
            <a:r>
              <a:rPr lang="en-US" dirty="0" err="1" smtClean="0"/>
              <a:t>respostas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Estados</a:t>
            </a:r>
            <a:r>
              <a:rPr lang="en-US" dirty="0" smtClean="0"/>
              <a:t>: 23 </a:t>
            </a:r>
            <a:r>
              <a:rPr lang="en-US" dirty="0" err="1" smtClean="0"/>
              <a:t>respostas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0" y="512862"/>
            <a:ext cx="8189809" cy="547195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49828"/>
              </p:ext>
            </p:extLst>
          </p:nvPr>
        </p:nvGraphicFramePr>
        <p:xfrm>
          <a:off x="8728364" y="2015837"/>
          <a:ext cx="2875972" cy="250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986"/>
                <a:gridCol w="1437986"/>
              </a:tblGrid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(a)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1208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b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631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c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644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d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71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175167" y="1402773"/>
            <a:ext cx="205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RESPOSTAS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241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74444"/>
              </p:ext>
            </p:extLst>
          </p:nvPr>
        </p:nvGraphicFramePr>
        <p:xfrm>
          <a:off x="8728364" y="2015837"/>
          <a:ext cx="2875972" cy="250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986"/>
                <a:gridCol w="1437986"/>
              </a:tblGrid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(a)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b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15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c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d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175167" y="1402773"/>
            <a:ext cx="205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RESPOSTAS</a:t>
            </a:r>
            <a:endParaRPr lang="pt-BR" sz="3200" dirty="0"/>
          </a:p>
        </p:txBody>
      </p:sp>
      <p:pic>
        <p:nvPicPr>
          <p:cNvPr id="5" name="Picture 4" descr="infantil_estadu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5" y="370326"/>
            <a:ext cx="8050641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2264"/>
            <a:ext cx="11197771" cy="730251"/>
          </a:xfrm>
        </p:spPr>
        <p:txBody>
          <a:bodyPr lIns="104619" tIns="52311" rIns="104619" bIns="52311" anchor="b"/>
          <a:lstStyle/>
          <a:p>
            <a:pPr algn="r"/>
            <a:r>
              <a:rPr lang="pt-BR" sz="4100" b="1" dirty="0"/>
              <a:t>Política pública de Educação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10972800" cy="4673600"/>
          </a:xfrm>
        </p:spPr>
        <p:txBody>
          <a:bodyPr lIns="104619" tIns="52311" rIns="104619" bIns="52311"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700" dirty="0"/>
              <a:t>ESTADO</a:t>
            </a:r>
          </a:p>
          <a:p>
            <a:pPr algn="ctr">
              <a:lnSpc>
                <a:spcPct val="60000"/>
              </a:lnSpc>
              <a:buFont typeface="Wingdings" pitchFamily="2" charset="2"/>
              <a:buNone/>
            </a:pPr>
            <a:r>
              <a:rPr lang="pt-BR" sz="3700" i="1" dirty="0"/>
              <a:t>dever de educar</a:t>
            </a:r>
            <a:r>
              <a:rPr lang="pt-BR" sz="4500" i="1" dirty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7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7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7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27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700" dirty="0"/>
              <a:t>CIDADÃO</a:t>
            </a: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pt-BR" sz="3700" i="1" dirty="0"/>
              <a:t>direito à educação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001109" y="3124200"/>
            <a:ext cx="6191739" cy="1538288"/>
            <a:chOff x="1536" y="1968"/>
            <a:chExt cx="3169" cy="969"/>
          </a:xfrm>
        </p:grpSpPr>
        <p:sp>
          <p:nvSpPr>
            <p:cNvPr id="18437" name="Freeform 5"/>
            <p:cNvSpPr>
              <a:spLocks/>
            </p:cNvSpPr>
            <p:nvPr/>
          </p:nvSpPr>
          <p:spPr bwMode="auto">
            <a:xfrm>
              <a:off x="1536" y="1968"/>
              <a:ext cx="3169" cy="969"/>
            </a:xfrm>
            <a:custGeom>
              <a:avLst/>
              <a:gdLst>
                <a:gd name="T0" fmla="*/ 1584 w 3169"/>
                <a:gd name="T1" fmla="*/ 0 h 969"/>
                <a:gd name="T2" fmla="*/ 3168 w 3169"/>
                <a:gd name="T3" fmla="*/ 194 h 969"/>
                <a:gd name="T4" fmla="*/ 2376 w 3169"/>
                <a:gd name="T5" fmla="*/ 194 h 969"/>
                <a:gd name="T6" fmla="*/ 2376 w 3169"/>
                <a:gd name="T7" fmla="*/ 774 h 969"/>
                <a:gd name="T8" fmla="*/ 3168 w 3169"/>
                <a:gd name="T9" fmla="*/ 774 h 969"/>
                <a:gd name="T10" fmla="*/ 1584 w 3169"/>
                <a:gd name="T11" fmla="*/ 968 h 969"/>
                <a:gd name="T12" fmla="*/ 0 w 3169"/>
                <a:gd name="T13" fmla="*/ 774 h 969"/>
                <a:gd name="T14" fmla="*/ 792 w 3169"/>
                <a:gd name="T15" fmla="*/ 774 h 969"/>
                <a:gd name="T16" fmla="*/ 792 w 3169"/>
                <a:gd name="T17" fmla="*/ 194 h 969"/>
                <a:gd name="T18" fmla="*/ 0 w 3169"/>
                <a:gd name="T19" fmla="*/ 194 h 969"/>
                <a:gd name="T20" fmla="*/ 1584 w 3169"/>
                <a:gd name="T21" fmla="*/ 0 h 9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9"/>
                <a:gd name="T34" fmla="*/ 0 h 969"/>
                <a:gd name="T35" fmla="*/ 3169 w 3169"/>
                <a:gd name="T36" fmla="*/ 969 h 9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9" h="969">
                  <a:moveTo>
                    <a:pt x="1584" y="0"/>
                  </a:moveTo>
                  <a:lnTo>
                    <a:pt x="3168" y="194"/>
                  </a:lnTo>
                  <a:lnTo>
                    <a:pt x="2376" y="194"/>
                  </a:lnTo>
                  <a:lnTo>
                    <a:pt x="2376" y="774"/>
                  </a:lnTo>
                  <a:lnTo>
                    <a:pt x="3168" y="774"/>
                  </a:lnTo>
                  <a:lnTo>
                    <a:pt x="1584" y="968"/>
                  </a:lnTo>
                  <a:lnTo>
                    <a:pt x="0" y="774"/>
                  </a:lnTo>
                  <a:lnTo>
                    <a:pt x="792" y="774"/>
                  </a:lnTo>
                  <a:lnTo>
                    <a:pt x="792" y="194"/>
                  </a:lnTo>
                  <a:lnTo>
                    <a:pt x="0" y="194"/>
                  </a:lnTo>
                  <a:lnTo>
                    <a:pt x="1584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359" y="2091"/>
              <a:ext cx="1522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>
                <a:latin typeface="Arial" pitchFamily="34" charset="0"/>
              </a:endParaRPr>
            </a:p>
          </p:txBody>
        </p:sp>
      </p:grp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5070226" y="3317880"/>
            <a:ext cx="2006645" cy="121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619" tIns="52311" rIns="104619" bIns="52311">
            <a:spAutoFit/>
          </a:bodyPr>
          <a:lstStyle/>
          <a:p>
            <a:pPr algn="ctr" eaLnBrk="0" hangingPunct="0"/>
            <a:r>
              <a:rPr lang="pt-BR" sz="2400" b="1" dirty="0">
                <a:latin typeface="Times New Roman" pitchFamily="18" charset="0"/>
              </a:rPr>
              <a:t>legislação</a:t>
            </a:r>
          </a:p>
          <a:p>
            <a:pPr algn="ctr" eaLnBrk="0" hangingPunct="0"/>
            <a:r>
              <a:rPr lang="pt-BR" sz="2400" b="1" dirty="0">
                <a:latin typeface="Times New Roman" pitchFamily="18" charset="0"/>
              </a:rPr>
              <a:t>planejamento</a:t>
            </a:r>
          </a:p>
          <a:p>
            <a:pPr algn="ctr" eaLnBrk="0" hangingPunct="0"/>
            <a:r>
              <a:rPr lang="pt-BR" sz="2400" b="1" dirty="0">
                <a:latin typeface="Times New Roman" pitchFamily="18" charset="0"/>
              </a:rPr>
              <a:t>instituições</a:t>
            </a:r>
          </a:p>
        </p:txBody>
      </p:sp>
    </p:spTree>
    <p:extLst>
      <p:ext uri="{BB962C8B-B14F-4D97-AF65-F5344CB8AC3E}">
        <p14:creationId xmlns:p14="http://schemas.microsoft.com/office/powerpoint/2010/main" val="7806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75167" y="1402773"/>
            <a:ext cx="205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RESPOSTAS</a:t>
            </a:r>
            <a:endParaRPr lang="pt-BR" sz="3200" dirty="0"/>
          </a:p>
        </p:txBody>
      </p:sp>
      <p:graphicFrame>
        <p:nvGraphicFramePr>
          <p:cNvPr id="5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81538"/>
              </p:ext>
            </p:extLst>
          </p:nvPr>
        </p:nvGraphicFramePr>
        <p:xfrm>
          <a:off x="8801636" y="2052470"/>
          <a:ext cx="2875972" cy="250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986"/>
                <a:gridCol w="1437986"/>
              </a:tblGrid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(a)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1379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b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549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c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562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d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64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fundamental_municip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3" y="454824"/>
            <a:ext cx="7755122" cy="57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75167" y="1402773"/>
            <a:ext cx="205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RESPOSTAS</a:t>
            </a:r>
            <a:endParaRPr lang="pt-BR" sz="3200" dirty="0"/>
          </a:p>
        </p:txBody>
      </p:sp>
      <p:graphicFrame>
        <p:nvGraphicFramePr>
          <p:cNvPr id="6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03242"/>
              </p:ext>
            </p:extLst>
          </p:nvPr>
        </p:nvGraphicFramePr>
        <p:xfrm>
          <a:off x="8923755" y="2186791"/>
          <a:ext cx="2875972" cy="250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986"/>
                <a:gridCol w="1437986"/>
              </a:tblGrid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(a)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20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b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c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d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--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fundamental_estadu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7" y="345416"/>
            <a:ext cx="8151795" cy="60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75167" y="1402773"/>
            <a:ext cx="205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RESPOSTAS</a:t>
            </a:r>
            <a:endParaRPr lang="pt-BR" sz="3200" dirty="0"/>
          </a:p>
        </p:txBody>
      </p:sp>
      <p:graphicFrame>
        <p:nvGraphicFramePr>
          <p:cNvPr id="5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16984"/>
              </p:ext>
            </p:extLst>
          </p:nvPr>
        </p:nvGraphicFramePr>
        <p:xfrm>
          <a:off x="8801636" y="2052470"/>
          <a:ext cx="2875972" cy="250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986"/>
                <a:gridCol w="1437986"/>
              </a:tblGrid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(a)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147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b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1549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c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146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d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711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medio_municip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7" y="321483"/>
            <a:ext cx="8052401" cy="56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75167" y="1402773"/>
            <a:ext cx="2058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RESPOSTAS</a:t>
            </a:r>
            <a:endParaRPr lang="pt-BR" sz="3200" dirty="0"/>
          </a:p>
        </p:txBody>
      </p:sp>
      <p:graphicFrame>
        <p:nvGraphicFramePr>
          <p:cNvPr id="5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670384"/>
              </p:ext>
            </p:extLst>
          </p:nvPr>
        </p:nvGraphicFramePr>
        <p:xfrm>
          <a:off x="8801636" y="2052470"/>
          <a:ext cx="2875972" cy="2504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986"/>
                <a:gridCol w="1437986"/>
              </a:tblGrid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(a)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18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b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2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c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3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5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(</a:t>
                      </a:r>
                      <a:r>
                        <a:rPr lang="pt-BR" sz="2800" dirty="0" err="1" smtClean="0"/>
                        <a:t>d</a:t>
                      </a:r>
                      <a:r>
                        <a:rPr lang="pt-BR" sz="2800" dirty="0" smtClean="0"/>
                        <a:t>)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--</a:t>
                      </a:r>
                      <a:endParaRPr lang="pt-B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médio_estadu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5" y="308783"/>
            <a:ext cx="8052555" cy="57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050018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pt-BR" sz="3700" b="1" i="1" dirty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Plano de Ação</a:t>
            </a:r>
            <a:endParaRPr lang="pt-BR" sz="2400" dirty="0"/>
          </a:p>
          <a:p>
            <a:pPr>
              <a:buFont typeface="Arial" pitchFamily="34" charset="0"/>
              <a:buChar char="•"/>
              <a:defRPr/>
            </a:pPr>
            <a:endParaRPr lang="pt-BR" sz="2400" dirty="0"/>
          </a:p>
          <a:p>
            <a:pPr lvl="1">
              <a:buFont typeface="Wingdings" charset="2"/>
              <a:buChar char="Ø"/>
              <a:defRPr/>
            </a:pPr>
            <a:r>
              <a:rPr lang="pt-BR" dirty="0">
                <a:solidFill>
                  <a:srgbClr val="008000"/>
                </a:solidFill>
              </a:rPr>
              <a:t>Metas da ação (derivadas do PNE)</a:t>
            </a:r>
          </a:p>
          <a:p>
            <a:pPr lvl="1">
              <a:buFont typeface="Wingdings" charset="2"/>
              <a:buChar char="Ø"/>
              <a:defRPr/>
            </a:pPr>
            <a:r>
              <a:rPr lang="pt-BR" dirty="0">
                <a:solidFill>
                  <a:srgbClr val="008000"/>
                </a:solidFill>
              </a:rPr>
              <a:t>Estratégias</a:t>
            </a:r>
          </a:p>
          <a:p>
            <a:pPr lvl="1">
              <a:buFont typeface="Wingdings" charset="2"/>
              <a:buChar char="Ø"/>
              <a:defRPr/>
            </a:pPr>
            <a:r>
              <a:rPr lang="pt-BR" dirty="0">
                <a:solidFill>
                  <a:srgbClr val="008000"/>
                </a:solidFill>
              </a:rPr>
              <a:t>Cronograma de trabalho 2014, 2015, 2016 e 2017 a 2024</a:t>
            </a:r>
          </a:p>
          <a:p>
            <a:pPr lvl="1">
              <a:buFont typeface="Wingdings" charset="2"/>
              <a:buChar char="Ø"/>
              <a:defRPr/>
            </a:pPr>
            <a:r>
              <a:rPr lang="pt-BR" dirty="0">
                <a:solidFill>
                  <a:srgbClr val="008000"/>
                </a:solidFill>
              </a:rPr>
              <a:t>Comissão Especial de elaboração da proposta inicial de BNC</a:t>
            </a:r>
          </a:p>
          <a:p>
            <a:pPr lvl="1">
              <a:buFont typeface="Wingdings" charset="2"/>
              <a:buChar char="Ø"/>
              <a:defRPr/>
            </a:pPr>
            <a:r>
              <a:rPr lang="pt-BR" dirty="0">
                <a:solidFill>
                  <a:srgbClr val="008000"/>
                </a:solidFill>
              </a:rPr>
              <a:t>Exemplos de detalhamento de Conhecimentos por Área</a:t>
            </a:r>
          </a:p>
          <a:p>
            <a:pPr marL="0" indent="0"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955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4856" y="1324431"/>
            <a:ext cx="10740573" cy="449247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3700" b="1" i="1" dirty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Plano de Ação</a:t>
            </a:r>
          </a:p>
          <a:p>
            <a:pPr marL="533387" lvl="1" indent="0" algn="ctr">
              <a:buNone/>
              <a:defRPr/>
            </a:pPr>
            <a:r>
              <a:rPr lang="pt-BR" sz="2100" b="1" i="1" dirty="0">
                <a:solidFill>
                  <a:srgbClr val="008000"/>
                </a:solidFill>
                <a:latin typeface="Arabic Typesetting" pitchFamily="66" charset="-78"/>
                <a:cs typeface="Arabic Typesetting" pitchFamily="66" charset="-78"/>
              </a:rPr>
              <a:t>Metas Gerais da Ação</a:t>
            </a:r>
            <a:r>
              <a:rPr lang="pt-BR" sz="1600" b="1" i="1" dirty="0">
                <a:solidFill>
                  <a:srgbClr val="008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t-BR" sz="1600" i="1" dirty="0">
                <a:solidFill>
                  <a:srgbClr val="008000"/>
                </a:solidFill>
                <a:latin typeface="Arabic Typesetting" pitchFamily="66" charset="-78"/>
                <a:cs typeface="Arabic Typesetting" pitchFamily="66" charset="-78"/>
              </a:rPr>
              <a:t>(derivadas da LDB e do PNE)</a:t>
            </a:r>
          </a:p>
          <a:p>
            <a:pPr marL="533387" lvl="1" indent="0">
              <a:buNone/>
              <a:defRPr/>
            </a:pPr>
            <a:endParaRPr lang="pt-BR" sz="1400" dirty="0"/>
          </a:p>
          <a:p>
            <a:pPr>
              <a:buFont typeface="+mj-lt"/>
              <a:buAutoNum type="arabicPeriod"/>
              <a:defRPr/>
            </a:pPr>
            <a:r>
              <a:rPr lang="pt-BR" sz="1900" dirty="0"/>
              <a:t>Coordenar processo de consulta pública para a elaboração da Proposta de DIREITOS E OBJETIVOS DE APRENDIZAGEM E DESENVOLVIMENTO que configurarão a base nacional comum curricular da Educação Básica, em articulação com os Estados, o Distrito Federal e os Municípios, até 25 de abril de 2016.</a:t>
            </a:r>
          </a:p>
          <a:p>
            <a:pPr>
              <a:buFont typeface="+mj-lt"/>
              <a:buAutoNum type="arabicPeriod"/>
              <a:defRPr/>
            </a:pPr>
            <a:r>
              <a:rPr lang="pt-BR" sz="1900" dirty="0"/>
              <a:t>Encaminhar ao CNE a Proposta de DIREITOS E OBJETIVOS DE APRENDIZAGEM E DESENVOLVIMENTO que configurarão a base nacional comum curricular da Educação Básica à apreciação do CNE, até o dia 25 de junho de 2016.</a:t>
            </a:r>
          </a:p>
          <a:p>
            <a:pPr>
              <a:buFont typeface="+mj-lt"/>
              <a:buAutoNum type="arabicPeriod"/>
              <a:defRPr/>
            </a:pPr>
            <a:r>
              <a:rPr lang="pt-BR" sz="1900" dirty="0"/>
              <a:t>Promover pacto entre União, Estados e Municípios, no âmbito da instância permanente de que trata o §5º do art. 7º da Lei 13.005/2014, para a implantação dos DIREITOS E OBJETIVOS DE APRENDIZAGEM E DESENVOLVIMENTO que configurarão a base nacional comum curricular da Educação Básica.</a:t>
            </a:r>
          </a:p>
        </p:txBody>
      </p:sp>
    </p:spTree>
    <p:extLst>
      <p:ext uri="{BB962C8B-B14F-4D97-AF65-F5344CB8AC3E}">
        <p14:creationId xmlns:p14="http://schemas.microsoft.com/office/powerpoint/2010/main" val="2211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41589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88144"/>
            <a:ext cx="10515600" cy="4528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pt-BR" sz="3700" b="1" i="1" dirty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Plano de Ação</a:t>
            </a:r>
          </a:p>
          <a:p>
            <a:pPr marL="533387" lvl="1" indent="0" algn="ctr">
              <a:buNone/>
              <a:defRPr/>
            </a:pPr>
            <a:r>
              <a:rPr lang="pt-BR" sz="2100" b="1" i="1" dirty="0">
                <a:solidFill>
                  <a:srgbClr val="008000"/>
                </a:solidFill>
                <a:latin typeface="Arabic Typesetting" pitchFamily="66" charset="-78"/>
                <a:cs typeface="Arabic Typesetting" pitchFamily="66" charset="-78"/>
              </a:rPr>
              <a:t>Estratégias</a:t>
            </a:r>
          </a:p>
          <a:p>
            <a:pPr marL="533387" lvl="1" indent="0">
              <a:buNone/>
              <a:defRPr/>
            </a:pPr>
            <a:endParaRPr lang="pt-BR" sz="800" dirty="0"/>
          </a:p>
          <a:p>
            <a:pPr marL="0" indent="0">
              <a:buNone/>
              <a:defRPr/>
            </a:pPr>
            <a:r>
              <a:rPr lang="pt-BR" sz="1500" b="1" dirty="0"/>
              <a:t>Meta 1    </a:t>
            </a:r>
            <a:r>
              <a:rPr lang="pt-BR" sz="1500" dirty="0"/>
              <a:t>Coordenar processo de consulta pública para a elaboração da Proposta de DIREITOS E OBJETIVOS DE APRENDIZAGEM E DESENVOLVIMENTO que configurarão a base nacional comum curricular da Educação Básica, em articulação com os Estados, o Distrito Federal e os Municípios, até 25 de abril de 2016.</a:t>
            </a:r>
          </a:p>
          <a:p>
            <a:pPr marL="533387" lvl="1" indent="0">
              <a:buNone/>
              <a:defRPr/>
            </a:pPr>
            <a:r>
              <a:rPr lang="pt-BR" sz="1500" dirty="0"/>
              <a:t>1.1   Planejar o </a:t>
            </a:r>
            <a:r>
              <a:rPr lang="pt-BR" sz="1500" b="1" dirty="0"/>
              <a:t>processo de consulta pública</a:t>
            </a:r>
            <a:r>
              <a:rPr lang="pt-BR" sz="1500" dirty="0"/>
              <a:t> mediante articulação com organizações representativas de: dirigentes e conselhos de educação dos Estados, DF e Municípios; instituições de formação de professores; sindicatos de professores da EB; pesquisadores e profissionais da área de educação; e interessados no desenvolvimento da EB.</a:t>
            </a:r>
          </a:p>
          <a:p>
            <a:pPr marL="533387" lvl="1" indent="0">
              <a:buNone/>
              <a:defRPr/>
            </a:pPr>
            <a:r>
              <a:rPr lang="pt-BR" sz="1500" dirty="0"/>
              <a:t>1.2  Organizar repositório público de referências e consulta sobre a legislação e as Diretrizes Curriculares Nacionais da Educação Básica, bem como sobre estudos, pesquisa, normas e práticas curriculares da educação nacional e do contexto mundial.</a:t>
            </a:r>
          </a:p>
          <a:p>
            <a:pPr marL="533387" lvl="1" indent="0">
              <a:buNone/>
              <a:defRPr/>
            </a:pPr>
            <a:r>
              <a:rPr lang="pt-BR" sz="1500" dirty="0"/>
              <a:t>1.3   Criar e manter atualizados meios de comunicação pública para a recepção de informações e comentários, bem como para a divulgação dos principais eventos e documentos, relativos ao processo de consulta sobre a BNC.</a:t>
            </a:r>
          </a:p>
          <a:p>
            <a:pPr marL="533387" lvl="1" indent="0">
              <a:buNone/>
              <a:defRPr/>
            </a:pPr>
            <a:r>
              <a:rPr lang="pt-BR" sz="1500" dirty="0"/>
              <a:t>1.4   Elaborar a Proposta de DIREITOS E OBJETIVOS DE APRENDIZAGEM E DESENVOLVIMENTO que configurarão a base nacional comum curricular da Educação Básica.</a:t>
            </a:r>
          </a:p>
          <a:p>
            <a:pPr marL="533387" lvl="1" indent="0">
              <a:buNone/>
              <a:defRPr/>
            </a:pPr>
            <a:r>
              <a:rPr lang="pt-BR" sz="1500" dirty="0"/>
              <a:t>1.5  Divulgar amplamente a a Proposta de DIREITOS E OBJETIVOS DE APRENDIZAGEM E DESENVOLVIMENTO que configurarão a base nacional comum curricular da Educação Básica.</a:t>
            </a:r>
          </a:p>
          <a:p>
            <a:pPr marL="533387" lvl="1" indent="0">
              <a:buNone/>
              <a:defRPr/>
            </a:pPr>
            <a:endParaRPr lang="pt-BR" sz="1500" dirty="0"/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>
              <a:buNone/>
              <a:defRPr/>
            </a:pPr>
            <a:endParaRPr lang="pt-BR" sz="2100" dirty="0">
              <a:solidFill>
                <a:srgbClr val="008000"/>
              </a:solidFill>
            </a:endParaRPr>
          </a:p>
          <a:p>
            <a:pPr marL="0" indent="0"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426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1429"/>
            <a:ext cx="10515600" cy="67128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06287"/>
            <a:ext cx="10515600" cy="451062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3700" b="1" i="1" dirty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Plano de Ação</a:t>
            </a:r>
          </a:p>
          <a:p>
            <a:pPr marL="533387" lvl="1" indent="0" algn="ctr">
              <a:buNone/>
              <a:defRPr/>
            </a:pPr>
            <a:r>
              <a:rPr lang="pt-BR" sz="2100" b="1" i="1" dirty="0">
                <a:solidFill>
                  <a:srgbClr val="008000"/>
                </a:solidFill>
                <a:latin typeface="Arabic Typesetting" pitchFamily="66" charset="-78"/>
                <a:cs typeface="Arabic Typesetting" pitchFamily="66" charset="-78"/>
              </a:rPr>
              <a:t>Estratégias</a:t>
            </a:r>
          </a:p>
          <a:p>
            <a:pPr marL="533387" lvl="1" indent="0">
              <a:buNone/>
              <a:defRPr/>
            </a:pPr>
            <a:endParaRPr lang="pt-BR" sz="1900" dirty="0"/>
          </a:p>
          <a:p>
            <a:pPr marL="0" indent="0">
              <a:buNone/>
              <a:defRPr/>
            </a:pPr>
            <a:r>
              <a:rPr lang="pt-BR" sz="1500" b="1" dirty="0"/>
              <a:t>Meta 2    </a:t>
            </a:r>
            <a:r>
              <a:rPr lang="pt-BR" sz="1500" dirty="0"/>
              <a:t>Encaminhar ao CNE a Proposta de DIREITOS E OBJETIVOS DE APRENDIZAGEM E DESENVOLVIMENTO que configurarão a base nacional comum curricular da Educação Básica, até o dia 25 de junho de 2016.</a:t>
            </a:r>
          </a:p>
          <a:p>
            <a:pPr marL="533387" lvl="1" indent="0">
              <a:buNone/>
              <a:defRPr/>
            </a:pPr>
            <a:endParaRPr lang="pt-BR" sz="1500" dirty="0"/>
          </a:p>
          <a:p>
            <a:pPr marL="533387" lvl="1" indent="0">
              <a:buNone/>
              <a:defRPr/>
            </a:pPr>
            <a:r>
              <a:rPr lang="pt-BR" sz="1500" dirty="0"/>
              <a:t>2.1   Promover meios para que o CNE possa acompanhar o processo de consulta pública sobre a Proposta de DIREITOS E OBJETIVOS DE APRENDIZAGEM E DESENVOLVIMENTO que configurarão a base nacional comum curricular da Educação Básica.</a:t>
            </a:r>
          </a:p>
          <a:p>
            <a:pPr marL="533387" lvl="1" indent="0">
              <a:buNone/>
              <a:defRPr/>
            </a:pPr>
            <a:endParaRPr lang="pt-BR" sz="1500" dirty="0"/>
          </a:p>
          <a:p>
            <a:pPr marL="533387" lvl="1" indent="0">
              <a:buNone/>
              <a:defRPr/>
            </a:pPr>
            <a:r>
              <a:rPr lang="pt-BR" sz="1500" dirty="0"/>
              <a:t>2.2   Apresentar ao CNE a Proposta de DIREITOS E OBJETIVOS DE APRENDIZAGEM E DESENVOLVIMENTO que configurarão a base nacional comum curricular da Educação Básica.</a:t>
            </a:r>
            <a:endParaRPr lang="pt-BR" sz="21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9715" y="1070430"/>
            <a:ext cx="10994572" cy="5080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sz="3200" b="1" i="1" dirty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Plano de Ação</a:t>
            </a:r>
          </a:p>
          <a:p>
            <a:pPr marL="533387" lvl="1" indent="0" algn="ctr">
              <a:buNone/>
              <a:defRPr/>
            </a:pPr>
            <a:r>
              <a:rPr lang="pt-BR" sz="1800" b="1" i="1" dirty="0">
                <a:solidFill>
                  <a:srgbClr val="008000"/>
                </a:solidFill>
                <a:latin typeface="Arabic Typesetting" pitchFamily="66" charset="-78"/>
                <a:cs typeface="Arabic Typesetting" pitchFamily="66" charset="-78"/>
              </a:rPr>
              <a:t>Estratégias</a:t>
            </a:r>
            <a:endParaRPr lang="pt-BR" sz="1600" dirty="0"/>
          </a:p>
          <a:p>
            <a:pPr marL="0" indent="0">
              <a:buNone/>
              <a:defRPr/>
            </a:pPr>
            <a:endParaRPr lang="pt-BR" sz="800" b="1" dirty="0"/>
          </a:p>
          <a:p>
            <a:pPr marL="0" indent="0">
              <a:buNone/>
              <a:defRPr/>
            </a:pPr>
            <a:r>
              <a:rPr lang="pt-BR" sz="1500" b="1" dirty="0"/>
              <a:t>Meta3: </a:t>
            </a:r>
            <a:r>
              <a:rPr lang="pt-BR" sz="1500" dirty="0"/>
              <a:t>Promover pacto entre União, Estados e Municípios, no âmbito da instância permanente de que trata o §5º do art. 7º da Lei 13.005/2014, para a implantação dos DIREITOS E OBJETIVOS DE APRENDIZAGEM E DESENVOLVIMENTO que configurarão a base nacional comum curricular da Educação Básica.</a:t>
            </a:r>
          </a:p>
          <a:p>
            <a:pPr marL="533387" lvl="1" indent="0">
              <a:buNone/>
              <a:defRPr/>
            </a:pPr>
            <a:r>
              <a:rPr lang="pt-BR" sz="1500" dirty="0"/>
              <a:t>3.1   Estabelecer e fazer funcionar a instância permanente de que trata o §5º do art. 7º da Lei 13.005/2014, durante o processo de consulta pública para a elaboração da Proposta de DIREITOS E OBJETIVOS DE APRENDIZAGEM E DESENVOLVIMENTO que configurarão a base nacional comum curricular da Educação Básica.</a:t>
            </a:r>
          </a:p>
          <a:p>
            <a:pPr marL="533387" lvl="1" indent="0">
              <a:buNone/>
              <a:defRPr/>
            </a:pPr>
            <a:r>
              <a:rPr lang="pt-BR" sz="1500" dirty="0"/>
              <a:t>3.2   Definir, na instância permanente de que trata o §5º do art. 7º da Lei 13.005/2014, um Plano de Implantação dos DIREITOS E OBJETIVOS DE APRENDIZAGEM E DESENVOLVIMENTO como base nacional comum curricular da Educação Básica, contando com apoio das organizações representativas de: dirigentes e conselhos de educação dos Estados, DF e Municípios; instituições de formação de professores; sindicatos de professores da EB; pesquisadores e profissionais da área de educação; e interessados no desenvolvimento da EB.</a:t>
            </a:r>
          </a:p>
          <a:p>
            <a:pPr marL="533387" lvl="1" indent="0">
              <a:buNone/>
              <a:defRPr/>
            </a:pPr>
            <a:r>
              <a:rPr lang="pt-BR" sz="1500" dirty="0"/>
              <a:t>3.3   Criar e manter atualizados meios de comunicação pública para a recepção de informações e comentários, bem como para a divulgação dos principais eventos e documentos, relativos ao processo de implantação da BNC.</a:t>
            </a:r>
          </a:p>
          <a:p>
            <a:pPr marL="533387" lvl="1" indent="0">
              <a:buNone/>
              <a:defRPr/>
            </a:pPr>
            <a:r>
              <a:rPr lang="pt-BR" sz="1500" dirty="0"/>
              <a:t>3.4   Acompanhar e avaliar a implantação dos DIREITOS E OBJETIVOS DE APRENDIZAGEM E DESENVOLVIMENTO que configurarão a base nacional comum curricular da Educação Básica, na vigência do PNE 2014-2024.</a:t>
            </a:r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>
              <a:buNone/>
              <a:defRPr/>
            </a:pPr>
            <a:endParaRPr lang="pt-BR" sz="2100" dirty="0">
              <a:solidFill>
                <a:srgbClr val="008000"/>
              </a:solidFill>
            </a:endParaRPr>
          </a:p>
          <a:p>
            <a:pPr marL="0" indent="0"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089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155" y="1070430"/>
            <a:ext cx="10994572" cy="508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pt-BR" sz="3200" b="1" i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Direitos à Aprendizagem e ao Desenvolvimento</a:t>
            </a:r>
            <a:endParaRPr lang="pt-BR" sz="3200" b="1" i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1. Reconhecimento das práticas culturais</a:t>
            </a:r>
            <a:r>
              <a:rPr lang="pt-BR" sz="2600" dirty="0">
                <a:solidFill>
                  <a:srgbClr val="008000"/>
                </a:solidFill>
              </a:rPr>
              <a:t>: </a:t>
            </a:r>
            <a:r>
              <a:rPr lang="pt-BR" sz="2600" dirty="0">
                <a:solidFill>
                  <a:srgbClr val="4F6228"/>
                </a:solidFill>
              </a:rPr>
              <a:t>ter reconhecida a pluralidade de práticas culturais próprias dos sujeitos e seus grupos na vida em comunidade como um dos elementos constituidores da cultura escolar, colocando, assim, em permanente diálogo democrático a diversidade de valores, crenças e atitudes.</a:t>
            </a:r>
          </a:p>
          <a:p>
            <a:pPr marL="533387" lvl="1" indent="0">
              <a:buNone/>
              <a:defRPr/>
            </a:pPr>
            <a:endParaRPr lang="pt-BR" sz="2600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2. Valorização dos saberes</a:t>
            </a:r>
            <a:r>
              <a:rPr lang="pt-BR" sz="2600" dirty="0">
                <a:solidFill>
                  <a:srgbClr val="4F6228"/>
                </a:solidFill>
              </a:rPr>
              <a:t>: ter reconhecido e valorizado seus conhecimentos, saberes e diferentes representações e expressões, de forma que a seleção de conteúdos curriculares os incorpore, amplie e </a:t>
            </a:r>
            <a:r>
              <a:rPr lang="pt-BR" sz="2600" dirty="0" err="1">
                <a:solidFill>
                  <a:srgbClr val="4F6228"/>
                </a:solidFill>
              </a:rPr>
              <a:t>ressignifique</a:t>
            </a:r>
            <a:r>
              <a:rPr lang="pt-BR" sz="2600" dirty="0">
                <a:solidFill>
                  <a:srgbClr val="4F6228"/>
                </a:solidFill>
              </a:rPr>
              <a:t>.</a:t>
            </a:r>
          </a:p>
          <a:p>
            <a:pPr marL="533387" lvl="1" indent="0">
              <a:buNone/>
              <a:defRPr/>
            </a:pPr>
            <a:endParaRPr lang="pt-BR" sz="2600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3. Apropriação da diversas formas de linguagem</a:t>
            </a:r>
            <a:r>
              <a:rPr lang="pt-BR" sz="2600" dirty="0">
                <a:solidFill>
                  <a:srgbClr val="4F6228"/>
                </a:solidFill>
              </a:rPr>
              <a:t>: compreender, apropriar e utilizar as várias formas de linguagem que emanam e favorecem as diferentes práticas sociais, expressões éticas, estéticas, científicas, tecnológicas, culturais e políticas, por meio do domínio de seus códigos, significados e uso social.</a:t>
            </a:r>
          </a:p>
          <a:p>
            <a:pPr marL="0" indent="0"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466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sz="4000" b="1" dirty="0"/>
              <a:t>Política Nacional de Educação</a:t>
            </a:r>
            <a:endParaRPr lang="pt-BR" sz="4000" dirty="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xfrm>
            <a:off x="1179287" y="1484315"/>
            <a:ext cx="10676653" cy="4266972"/>
          </a:xfrm>
        </p:spPr>
        <p:txBody>
          <a:bodyPr/>
          <a:lstStyle/>
          <a:p>
            <a:pPr marL="0" indent="0">
              <a:buNone/>
            </a:pPr>
            <a:endParaRPr lang="pt-BR" sz="1900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BR" sz="4100" b="1" dirty="0"/>
              <a:t>Democratização da </a:t>
            </a:r>
            <a:r>
              <a:rPr lang="pt-BR" sz="4100" b="1" dirty="0" smtClean="0"/>
              <a:t>Educação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pt-BR" dirty="0"/>
          </a:p>
          <a:p>
            <a:pPr lvl="1" eaLnBrk="1" hangingPunct="1">
              <a:lnSpc>
                <a:spcPct val="90000"/>
              </a:lnSpc>
            </a:pPr>
            <a:r>
              <a:rPr lang="pt-BR" sz="3600" dirty="0"/>
              <a:t>Universalização com equidade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3600" dirty="0"/>
              <a:t>Respeito à diversidade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3600" dirty="0"/>
              <a:t>Gestão democrática</a:t>
            </a:r>
            <a:r>
              <a:rPr lang="pt-BR" sz="4100" dirty="0"/>
              <a:t> </a:t>
            </a:r>
            <a:r>
              <a:rPr lang="pt-BR" sz="2700" dirty="0"/>
              <a:t>(da política pública e das instituições de ensino)</a:t>
            </a:r>
            <a:endParaRPr lang="pt-BR" sz="4100" dirty="0"/>
          </a:p>
        </p:txBody>
      </p:sp>
    </p:spTree>
    <p:extLst>
      <p:ext uri="{BB962C8B-B14F-4D97-AF65-F5344CB8AC3E}">
        <p14:creationId xmlns:p14="http://schemas.microsoft.com/office/powerpoint/2010/main" val="1295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155" y="1070430"/>
            <a:ext cx="10994572" cy="5080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3200" b="1" i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Direitos à Aprendizagem e ao Desenvolvimento</a:t>
            </a:r>
            <a:endParaRPr lang="pt-BR" sz="3200" b="1" i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4. Preservação de patrimônios</a:t>
            </a:r>
            <a:r>
              <a:rPr lang="pt-BR" sz="2600" dirty="0">
                <a:solidFill>
                  <a:srgbClr val="008000"/>
                </a:solidFill>
              </a:rPr>
              <a:t>: </a:t>
            </a:r>
            <a:r>
              <a:rPr lang="pt-BR" sz="2600" dirty="0">
                <a:solidFill>
                  <a:srgbClr val="4F6228"/>
                </a:solidFill>
              </a:rPr>
              <a:t>conhecer, apreciar, valorizar, produzir e preservar patrimônios socioculturais e naturais, locais, nacionais e mundiais.</a:t>
            </a:r>
          </a:p>
          <a:p>
            <a:pPr marL="533387" lvl="1" indent="0" algn="just">
              <a:buNone/>
              <a:defRPr/>
            </a:pPr>
            <a:endParaRPr lang="pt-BR" sz="2600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5. Formação e atuação política</a:t>
            </a:r>
            <a:r>
              <a:rPr lang="pt-BR" sz="2600" dirty="0">
                <a:solidFill>
                  <a:srgbClr val="4F6228"/>
                </a:solidFill>
              </a:rPr>
              <a:t>: compreender a complexidade das relações de poder e das instituições políticas da sociedade contemporânea, em suas dimensões simbólicas, materiais e em seus aspectos normativos, bem como participar em processos de interlocução, discussão, debate, controvérsias e conflitos, para que possam realizar sua formação e atuação política.</a:t>
            </a:r>
            <a:endParaRPr lang="pt-BR" sz="24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155" y="1070430"/>
            <a:ext cx="10994572" cy="5080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pt-BR" sz="3200" b="1" i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Direitos à Aprendizagem e ao Desenvolvimento</a:t>
            </a:r>
            <a:endParaRPr lang="pt-BR" sz="3200" b="1" i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6. Integração entre trabalho, ciência, tecnologia e cultura: </a:t>
            </a:r>
            <a:r>
              <a:rPr lang="pt-BR" sz="2600" dirty="0">
                <a:solidFill>
                  <a:srgbClr val="4F6228"/>
                </a:solidFill>
              </a:rPr>
              <a:t>ter acesso aos mais elevados níveis de conhecimento, saberes e experiências que permitam a compreensão da integração entre trabalho, ciência, tecnologia, cultura, arte, sociedade e ambiente, num processo dialógico capaz de oferecer outras possibilidades de compreensão, de estratégias de solução de problemas e de intervenção na realidade.</a:t>
            </a:r>
          </a:p>
          <a:p>
            <a:pPr marL="533387" lvl="1" indent="0" algn="just">
              <a:buNone/>
              <a:defRPr/>
            </a:pPr>
            <a:endParaRPr lang="pt-BR" sz="2600" b="1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7. Apropriação de conceitos e procedimentos: </a:t>
            </a:r>
            <a:r>
              <a:rPr lang="pt-BR" sz="2600" dirty="0">
                <a:solidFill>
                  <a:srgbClr val="4F6228"/>
                </a:solidFill>
              </a:rPr>
              <a:t>apropriar-se de conceitos e procedimentos de diferentes tradições do conhecimento humano que permitam operar com dados da realidade, de modo a produzir significados e relações que ampliem a compreensão de mundo e a possibilidade de intervenção em diferentes contextos. </a:t>
            </a:r>
            <a:endParaRPr lang="pt-BR" sz="24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155" y="1070430"/>
            <a:ext cx="10994572" cy="508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pt-BR" sz="3200" b="1" i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Direitos à Aprendizagem e ao Desenvolvimento</a:t>
            </a:r>
            <a:endParaRPr lang="pt-BR" sz="3200" b="1" i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8. Historicidade: </a:t>
            </a:r>
            <a:r>
              <a:rPr lang="pt-BR" sz="2600" dirty="0">
                <a:solidFill>
                  <a:srgbClr val="4F6228"/>
                </a:solidFill>
              </a:rPr>
              <a:t>compreender a historicidade como forma de desnaturalização das condições de produção, de validação dos conhecimentos - materializados em suas expressões culturais, estéticas, políticas, científicas, tecnológicas e religiosas - e de possibilidades de interpretação e produção de sentido.</a:t>
            </a:r>
          </a:p>
          <a:p>
            <a:pPr marL="533387" lvl="1" indent="0" algn="just">
              <a:buNone/>
              <a:defRPr/>
            </a:pPr>
            <a:endParaRPr lang="pt-BR" sz="2600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9. Reflexão crítica: </a:t>
            </a:r>
            <a:r>
              <a:rPr lang="pt-BR" sz="2600" dirty="0">
                <a:solidFill>
                  <a:srgbClr val="4F6228"/>
                </a:solidFill>
              </a:rPr>
              <a:t>reconhecer-se como parte </a:t>
            </a:r>
            <a:r>
              <a:rPr lang="pt-BR" sz="2600" dirty="0" err="1">
                <a:solidFill>
                  <a:srgbClr val="4F6228"/>
                </a:solidFill>
              </a:rPr>
              <a:t>instituinte</a:t>
            </a:r>
            <a:r>
              <a:rPr lang="pt-BR" sz="2600" dirty="0">
                <a:solidFill>
                  <a:srgbClr val="4F6228"/>
                </a:solidFill>
              </a:rPr>
              <a:t> do mundo social e natural, refletir criticamente sobre si, sobre a relação com o outro e acerca das identidades, crenças, atitudes e valores socialmente e historicamente constituídos, frente aos dilemas éticos da contemporaneidade. </a:t>
            </a:r>
          </a:p>
          <a:p>
            <a:pPr marL="533387" lvl="1" indent="0" algn="just">
              <a:buNone/>
              <a:defRPr/>
            </a:pPr>
            <a:endParaRPr lang="pt-BR" sz="2600" b="1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10. Cuidado de si: </a:t>
            </a:r>
            <a:r>
              <a:rPr lang="pt-BR" sz="2600" dirty="0">
                <a:solidFill>
                  <a:srgbClr val="4F6228"/>
                </a:solidFill>
              </a:rPr>
              <a:t>desenvolver práticas reflexivas orientadas ao cuidado de si, como resultado do compromisso com o outro, com o ambiente e com os demais territórios de que compartilham.</a:t>
            </a:r>
            <a:endParaRPr lang="pt-BR" sz="24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155" y="1070430"/>
            <a:ext cx="10994572" cy="508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pt-BR" sz="3200" b="1" i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Direitos à Aprendizagem e ao Desenvolvimento</a:t>
            </a:r>
            <a:endParaRPr lang="pt-BR" sz="3200" b="1" i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11. Autonomia frente a situações-problema: </a:t>
            </a:r>
            <a:r>
              <a:rPr lang="pt-BR" sz="2600" dirty="0">
                <a:solidFill>
                  <a:srgbClr val="4F6228"/>
                </a:solidFill>
              </a:rPr>
              <a:t>vivenciar diferentes estratégias de solução de problemas por meio de práticas investigativas, questionando a realidade, criando e validando soluções, realizando trabalho de campo, num processo que envolve imaginação, investigação, criatividade, análise reflexiva, troca de ideias e argumentações, compreendendo-se, assim, como sujeito que atua na produção e na transformação do conhecimento e da realidade, superando atitudes meramente reprodutoras de práticas e conhecimentos.</a:t>
            </a:r>
          </a:p>
          <a:p>
            <a:pPr marL="533387" lvl="1" indent="0" algn="just">
              <a:buNone/>
              <a:defRPr/>
            </a:pPr>
            <a:endParaRPr lang="pt-BR" sz="2600" b="1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12. Atuação consciente: </a:t>
            </a:r>
            <a:r>
              <a:rPr lang="pt-BR" sz="2600" dirty="0">
                <a:solidFill>
                  <a:srgbClr val="4F6228"/>
                </a:solidFill>
              </a:rPr>
              <a:t>acessar conhecimentos e vivenciar experiências que lhe permita compreender e atuar frente às grandes questões que afetam a vida e a dignidade humana, pela compreensão das questões socioambientais locais, regionais e planetárias, da integração entre natureza, sociedade e cultura, da produção e do consumo, numa perspectiva crítica.</a:t>
            </a:r>
            <a:endParaRPr lang="pt-BR" sz="24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155" y="1070430"/>
            <a:ext cx="10994572" cy="5080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3200" b="1" i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Direitos à Aprendizagem e ao Desenvolvimento</a:t>
            </a:r>
            <a:endParaRPr lang="pt-BR" sz="3200" b="1" i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+mj-lt"/>
              <a:buAutoNum type="arabicPeriod"/>
              <a:defRPr/>
            </a:pPr>
            <a:endParaRPr lang="pt-BR" sz="1900" dirty="0"/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13. Integração de interesses e motivações: </a:t>
            </a:r>
            <a:r>
              <a:rPr lang="pt-BR" sz="2600" dirty="0">
                <a:solidFill>
                  <a:srgbClr val="4F6228"/>
                </a:solidFill>
              </a:rPr>
              <a:t>vivenciar, no espaço escolar, experiências organizadas para despertar centros de interesse individuais e coletivos, congregando, neste processo, os diversos agrupamentos pertencentes à comunidade escolar.</a:t>
            </a:r>
          </a:p>
          <a:p>
            <a:pPr marL="533387" lvl="1" indent="0" algn="just">
              <a:buNone/>
              <a:defRPr/>
            </a:pPr>
            <a:endParaRPr lang="pt-BR" sz="2600" b="1" dirty="0">
              <a:solidFill>
                <a:srgbClr val="4F6228"/>
              </a:solidFill>
            </a:endParaRPr>
          </a:p>
          <a:p>
            <a:pPr marL="533387" lvl="1" indent="0" algn="just">
              <a:buNone/>
              <a:defRPr/>
            </a:pPr>
            <a:r>
              <a:rPr lang="pt-BR" sz="2600" b="1" dirty="0">
                <a:solidFill>
                  <a:srgbClr val="4F6228"/>
                </a:solidFill>
              </a:rPr>
              <a:t>14. Compreensão da centralidade do trabalho: </a:t>
            </a:r>
            <a:r>
              <a:rPr lang="pt-BR" sz="2600" dirty="0">
                <a:solidFill>
                  <a:srgbClr val="4F6228"/>
                </a:solidFill>
              </a:rPr>
              <a:t>vivenciar experiências educativas que evidenciem a centralidade do trabalho humano na construção das relações sociais e na forma como os recursos e conhecimentos são construídos, apropriados, reproduzidos e difundidos.</a:t>
            </a:r>
            <a:endParaRPr lang="pt-BR" sz="24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27201"/>
              </p:ext>
            </p:extLst>
          </p:nvPr>
        </p:nvGraphicFramePr>
        <p:xfrm>
          <a:off x="325677" y="1077913"/>
          <a:ext cx="11749413" cy="563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o" r:id="rId3" imgW="16200056" imgH="7354890" progId="Word.Document.12">
                  <p:embed/>
                </p:oleObj>
              </mc:Choice>
              <mc:Fallback>
                <p:oleObj name="Documento" r:id="rId3" imgW="16200056" imgH="7354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677" y="1077913"/>
                        <a:ext cx="11749413" cy="563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0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696"/>
            <a:ext cx="10515600" cy="850446"/>
          </a:xfrm>
        </p:spPr>
        <p:txBody>
          <a:bodyPr/>
          <a:lstStyle/>
          <a:p>
            <a:pPr algn="r">
              <a:defRPr/>
            </a:pPr>
            <a:r>
              <a:rPr lang="pt-BR" sz="4300" b="1" dirty="0">
                <a:solidFill>
                  <a:schemeClr val="accent3">
                    <a:lumMod val="50000"/>
                  </a:schemeClr>
                </a:solidFill>
              </a:rPr>
              <a:t>Base Nacional Comum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6476"/>
              </p:ext>
            </p:extLst>
          </p:nvPr>
        </p:nvGraphicFramePr>
        <p:xfrm>
          <a:off x="325438" y="1077913"/>
          <a:ext cx="11749087" cy="563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o" r:id="rId3" imgW="16200056" imgH="7752178" progId="Word.Document.12">
                  <p:embed/>
                </p:oleObj>
              </mc:Choice>
              <mc:Fallback>
                <p:oleObj name="Documento" r:id="rId3" imgW="16200056" imgH="7752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438" y="1077913"/>
                        <a:ext cx="11749087" cy="563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41049"/>
              </p:ext>
            </p:extLst>
          </p:nvPr>
        </p:nvGraphicFramePr>
        <p:xfrm>
          <a:off x="325438" y="63307"/>
          <a:ext cx="11623675" cy="727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o" r:id="rId3" imgW="16200056" imgH="7376521" progId="Word.Document.12">
                  <p:embed/>
                </p:oleObj>
              </mc:Choice>
              <mc:Fallback>
                <p:oleObj name="Documento" r:id="rId3" imgW="16200056" imgH="73765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438" y="63307"/>
                        <a:ext cx="11623675" cy="727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7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31" y="322286"/>
            <a:ext cx="11504927" cy="4562476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 construção da</a:t>
            </a:r>
            <a:r>
              <a:rPr lang="pt-BR" sz="4400" dirty="0"/>
              <a:t/>
            </a:r>
            <a:br>
              <a:rPr lang="pt-BR" sz="4400" dirty="0"/>
            </a:br>
            <a:r>
              <a:rPr lang="pt-BR" sz="4400" dirty="0"/>
              <a:t>Base Nacional Comum</a:t>
            </a:r>
            <a:br>
              <a:rPr lang="pt-BR" sz="4400" dirty="0"/>
            </a:br>
            <a:r>
              <a:rPr lang="pt-BR" sz="3600" dirty="0"/>
              <a:t>para </a:t>
            </a:r>
            <a:r>
              <a:rPr lang="pt-BR" sz="3600" dirty="0" smtClean="0"/>
              <a:t>garantir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100" b="1" dirty="0" smtClean="0">
                <a:latin typeface="American Typewriter"/>
                <a:cs typeface="American Typewriter"/>
              </a:rPr>
              <a:t>Direitos e objetivos de aprendizagem e desenvolvimento</a:t>
            </a: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dirty="0" smtClean="0"/>
              <a:t>Maria Beatriz </a:t>
            </a:r>
            <a:r>
              <a:rPr lang="pt-BR" dirty="0" err="1" smtClean="0"/>
              <a:t>Luce</a:t>
            </a:r>
            <a:endParaRPr lang="pt-BR" dirty="0" smtClean="0"/>
          </a:p>
          <a:p>
            <a:pPr algn="r"/>
            <a:r>
              <a:rPr lang="pt-BR" sz="1800" dirty="0" smtClean="0"/>
              <a:t>MEC/SEB</a:t>
            </a:r>
          </a:p>
          <a:p>
            <a:pPr algn="r"/>
            <a:r>
              <a:rPr lang="pt-BR" sz="1800" dirty="0" smtClean="0"/>
              <a:t>02/12/2014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032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07537" y="284238"/>
            <a:ext cx="10369551" cy="69249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r">
              <a:defRPr/>
            </a:pPr>
            <a:r>
              <a:rPr lang="pt-BR" sz="37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Política Nacional Curricular da Educação Básica</a:t>
            </a:r>
            <a:endParaRPr lang="pt-BR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07143" y="1348319"/>
            <a:ext cx="10994572" cy="40872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pt-BR" sz="3200" b="1" i="1" dirty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Estratégias estruturantes</a:t>
            </a:r>
            <a:endParaRPr lang="pt-BR" sz="1600" dirty="0">
              <a:latin typeface="Arial" charset="0"/>
              <a:ea typeface="ＭＳ Ｐゴシック" pitchFamily="34" charset="-128"/>
            </a:endParaRPr>
          </a:p>
          <a:p>
            <a:pPr lvl="2">
              <a:buFont typeface="Wingdings" pitchFamily="2" charset="2"/>
              <a:buChar char="v"/>
              <a:defRPr/>
            </a:pPr>
            <a:endParaRPr lang="pt-BR" sz="2800" b="1" dirty="0">
              <a:latin typeface="Arial" charset="0"/>
              <a:ea typeface="ＭＳ Ｐゴシック" pitchFamily="34" charset="-128"/>
            </a:endParaRPr>
          </a:p>
          <a:p>
            <a:pPr lvl="2">
              <a:buFont typeface="Wingdings" pitchFamily="2" charset="2"/>
              <a:buChar char="v"/>
              <a:defRPr/>
            </a:pPr>
            <a:r>
              <a:rPr lang="pt-BR" sz="2800" b="1" dirty="0">
                <a:latin typeface="Arial" charset="0"/>
                <a:ea typeface="ＭＳ Ｐゴシック" pitchFamily="34" charset="-128"/>
              </a:rPr>
              <a:t>Universalização da Educação Básica </a:t>
            </a:r>
          </a:p>
          <a:p>
            <a:pPr lvl="3">
              <a:buFont typeface="Arial" pitchFamily="34" charset="0"/>
              <a:buChar char="–"/>
              <a:defRPr/>
            </a:pPr>
            <a:r>
              <a:rPr lang="pt-BR" dirty="0">
                <a:latin typeface="Arial" charset="0"/>
                <a:ea typeface="ＭＳ Ｐゴシック" pitchFamily="34" charset="-128"/>
              </a:rPr>
              <a:t>Educação Infantil: pré-escola (4 e 5 anos de idade)</a:t>
            </a:r>
          </a:p>
          <a:p>
            <a:pPr lvl="3">
              <a:buFont typeface="Arial" pitchFamily="34" charset="0"/>
              <a:buChar char="–"/>
              <a:defRPr/>
            </a:pPr>
            <a:r>
              <a:rPr lang="pt-BR" dirty="0">
                <a:latin typeface="Arial" charset="0"/>
                <a:ea typeface="ＭＳ Ｐゴシック" pitchFamily="34" charset="-128"/>
              </a:rPr>
              <a:t>Ensino Fundamental: 1º - 9º ano (6 aos 14 anos)</a:t>
            </a:r>
          </a:p>
          <a:p>
            <a:pPr lvl="3">
              <a:buFont typeface="Arial" pitchFamily="34" charset="0"/>
              <a:buChar char="–"/>
              <a:defRPr/>
            </a:pPr>
            <a:r>
              <a:rPr lang="pt-BR" dirty="0">
                <a:latin typeface="Arial" charset="0"/>
                <a:ea typeface="ＭＳ Ｐゴシック" pitchFamily="34" charset="-128"/>
              </a:rPr>
              <a:t>Ensino Médio: 10º ao 12º ano (15 aos 17 anos)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</a:rPr>
              <a:t>Aumentar a escolaridade da população: creche, alfabetização, EJA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</a:rPr>
              <a:t>Expansão e integração da Educação Profissional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</a:rPr>
              <a:t>Articulação com a Educação Superior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34" charset="-128"/>
              </a:rPr>
              <a:t>(ensino, pesquisa e extensão)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2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15435" y="290288"/>
            <a:ext cx="1036915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pt-BR" sz="4000" dirty="0">
                <a:solidFill>
                  <a:srgbClr val="000000"/>
                </a:solidFill>
              </a:rPr>
              <a:t>Política Nacional de Educação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161141" y="1288143"/>
            <a:ext cx="10649859" cy="48380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pt-BR" sz="37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é </a:t>
            </a:r>
            <a:r>
              <a:rPr lang="pt-BR" sz="37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r</a:t>
            </a:r>
            <a:r>
              <a:rPr lang="pt-BR" sz="37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esponsabilidade </a:t>
            </a:r>
            <a:r>
              <a:rPr lang="pt-BR" sz="37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ＭＳ Ｐゴシック" pitchFamily="34" charset="-128"/>
              </a:rPr>
              <a:t>da UNIÃO</a:t>
            </a:r>
          </a:p>
          <a:p>
            <a:pPr marL="0" indent="0">
              <a:buNone/>
              <a:defRPr/>
            </a:pPr>
            <a:endParaRPr lang="pt-BR" sz="3700" b="1" dirty="0" smtClean="0">
              <a:latin typeface="Arial" charset="0"/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pt-BR" sz="3700" b="1" dirty="0">
              <a:latin typeface="Arial" charset="0"/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pt-BR" sz="3700" b="1" dirty="0" smtClean="0">
                <a:latin typeface="Arial" charset="0"/>
                <a:ea typeface="ＭＳ Ｐゴシック" pitchFamily="34" charset="-128"/>
              </a:rPr>
              <a:t>Lei </a:t>
            </a:r>
            <a:r>
              <a:rPr lang="pt-BR" sz="3700" b="1" dirty="0">
                <a:latin typeface="Arial" charset="0"/>
                <a:ea typeface="ＭＳ Ｐゴシック" pitchFamily="34" charset="-128"/>
              </a:rPr>
              <a:t>9.394/96 – Diretrizes e bases da educação </a:t>
            </a:r>
            <a:r>
              <a:rPr lang="pt-BR" sz="3700" b="1" dirty="0" smtClean="0">
                <a:latin typeface="Arial" charset="0"/>
                <a:ea typeface="ＭＳ Ｐゴシック" pitchFamily="34" charset="-128"/>
              </a:rPr>
              <a:t>nacional</a:t>
            </a:r>
            <a:endParaRPr lang="pt-BR" sz="3700" dirty="0"/>
          </a:p>
          <a:p>
            <a:pPr marL="0" indent="0">
              <a:buNone/>
              <a:defRPr/>
            </a:pPr>
            <a:r>
              <a:rPr lang="pt-BR" sz="3700" dirty="0"/>
              <a:t>Art. 8º</a:t>
            </a:r>
          </a:p>
          <a:p>
            <a:pPr marL="0" indent="0">
              <a:buNone/>
              <a:defRPr/>
            </a:pPr>
            <a:r>
              <a:rPr lang="pt-BR" sz="3700" dirty="0"/>
              <a:t>A União, os Estados, o Distrito Federal e os Municípios organizarão, em regime de colaboração, os respectivos sistemas de ensino.</a:t>
            </a:r>
          </a:p>
          <a:p>
            <a:pPr marL="0" indent="0">
              <a:buNone/>
              <a:defRPr/>
            </a:pPr>
            <a:r>
              <a:rPr lang="pt-BR" sz="3700" dirty="0"/>
              <a:t> </a:t>
            </a:r>
          </a:p>
          <a:p>
            <a:pPr marL="533387" lvl="1" indent="0">
              <a:buNone/>
              <a:defRPr/>
            </a:pPr>
            <a:r>
              <a:rPr lang="pt-BR" sz="3200" dirty="0"/>
              <a:t>§ 1º Caberá </a:t>
            </a:r>
            <a:r>
              <a:rPr lang="pt-BR" sz="3200" b="1" dirty="0">
                <a:solidFill>
                  <a:srgbClr val="FF0000"/>
                </a:solidFill>
              </a:rPr>
              <a:t>à União a coordenação da política nacional de educação</a:t>
            </a:r>
            <a:r>
              <a:rPr lang="pt-BR" sz="3200" dirty="0"/>
              <a:t>, articulando os diferentes níveis e sistemas e exercendo função normativa, redistributiva e supletiva em relação às demais instâncias educacionais.</a:t>
            </a:r>
            <a:endParaRPr lang="pt-BR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8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pt-BR" sz="3700" b="1" dirty="0">
                <a:solidFill>
                  <a:srgbClr val="000000"/>
                </a:solidFill>
              </a:rPr>
              <a:t>Política Nacional de Educação Básica</a:t>
            </a:r>
            <a:endParaRPr lang="pt-BR" sz="3700" dirty="0">
              <a:solidFill>
                <a:srgbClr val="000000"/>
              </a:solidFill>
            </a:endParaRPr>
          </a:p>
        </p:txBody>
      </p:sp>
      <p:sp>
        <p:nvSpPr>
          <p:cNvPr id="740355" name="Rectangle 3"/>
          <p:cNvSpPr>
            <a:spLocks noGrp="1" noChangeArrowheads="1"/>
          </p:cNvSpPr>
          <p:nvPr>
            <p:ph idx="1"/>
          </p:nvPr>
        </p:nvSpPr>
        <p:spPr>
          <a:xfrm>
            <a:off x="336551" y="1483785"/>
            <a:ext cx="11518900" cy="5113867"/>
          </a:xfrm>
        </p:spPr>
        <p:txBody>
          <a:bodyPr/>
          <a:lstStyle/>
          <a:p>
            <a:pPr marL="2023477" indent="0">
              <a:buNone/>
              <a:defRPr/>
            </a:pPr>
            <a:endParaRPr lang="pt-BR" sz="2700" b="1" dirty="0"/>
          </a:p>
          <a:p>
            <a:pPr marL="2252077">
              <a:buFont typeface="Wingdings" pitchFamily="2" charset="2"/>
              <a:buChar char="Ø"/>
              <a:defRPr/>
            </a:pPr>
            <a:r>
              <a:rPr lang="pt-BR" sz="2700" b="1" dirty="0"/>
              <a:t>Currículo</a:t>
            </a:r>
          </a:p>
          <a:p>
            <a:pPr marL="2252077">
              <a:buFont typeface="Wingdings" pitchFamily="2" charset="2"/>
              <a:buChar char="Ø"/>
              <a:defRPr/>
            </a:pPr>
            <a:r>
              <a:rPr lang="pt-BR" sz="2700" b="1" dirty="0"/>
              <a:t>Formação dos Profissionais</a:t>
            </a:r>
          </a:p>
          <a:p>
            <a:pPr marL="2252077">
              <a:buFont typeface="Wingdings" pitchFamily="2" charset="2"/>
              <a:buChar char="Ø"/>
              <a:defRPr/>
            </a:pPr>
            <a:r>
              <a:rPr lang="pt-BR" sz="2700" b="1" dirty="0"/>
              <a:t>Conteúdos Educacionais</a:t>
            </a:r>
          </a:p>
          <a:p>
            <a:pPr marL="2252077">
              <a:buFont typeface="Wingdings" pitchFamily="2" charset="2"/>
              <a:buChar char="Ø"/>
              <a:defRPr/>
            </a:pPr>
            <a:r>
              <a:rPr lang="pt-BR" sz="2700" b="1" dirty="0"/>
              <a:t>Infraestrutura escolar</a:t>
            </a:r>
          </a:p>
          <a:p>
            <a:pPr marL="2252077">
              <a:buFont typeface="Wingdings" pitchFamily="2" charset="2"/>
              <a:buChar char="Ø"/>
              <a:defRPr/>
            </a:pPr>
            <a:r>
              <a:rPr lang="pt-BR" sz="2700" b="1" dirty="0"/>
              <a:t>Avaliação</a:t>
            </a:r>
          </a:p>
          <a:p>
            <a:pPr marL="2252077">
              <a:buFont typeface="Wingdings" pitchFamily="2" charset="2"/>
              <a:buChar char="Ø"/>
              <a:defRPr/>
            </a:pPr>
            <a:r>
              <a:rPr lang="pt-BR" sz="2700" b="1" dirty="0"/>
              <a:t>Financiamento</a:t>
            </a:r>
          </a:p>
          <a:p>
            <a:pPr marL="0" indent="0">
              <a:buNone/>
              <a:defRPr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75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07537" y="340787"/>
            <a:ext cx="10369551" cy="5247586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>
              <a:buFont typeface="Arial" charset="0"/>
              <a:buNone/>
              <a:defRPr/>
            </a:pPr>
            <a:endParaRPr lang="pt-BR" sz="2700" b="1" dirty="0">
              <a:latin typeface="Arial" charset="0"/>
              <a:ea typeface="ＭＳ Ｐゴシック" pitchFamily="34" charset="-128"/>
            </a:endParaRPr>
          </a:p>
          <a:p>
            <a:pPr>
              <a:buFont typeface="Arial" charset="0"/>
              <a:buNone/>
              <a:defRPr/>
            </a:pPr>
            <a:r>
              <a:rPr lang="pt-BR" sz="2700" b="1" dirty="0">
                <a:latin typeface="Arial" charset="0"/>
                <a:ea typeface="ＭＳ Ｐゴシック" pitchFamily="34" charset="-128"/>
              </a:rPr>
              <a:t>Lei 9.394/96 – Diretrizes e bases da educação nacional</a:t>
            </a:r>
          </a:p>
          <a:p>
            <a:pPr>
              <a:defRPr/>
            </a:pPr>
            <a:endParaRPr lang="pt-BR" sz="2700" dirty="0">
              <a:latin typeface="Calibri" pitchFamily="34" charset="0"/>
              <a:ea typeface="MS PGothic" pitchFamily="34" charset="-128"/>
            </a:endParaRPr>
          </a:p>
          <a:p>
            <a:pPr>
              <a:defRPr/>
            </a:pPr>
            <a:r>
              <a:rPr lang="pt-BR" sz="2700" dirty="0">
                <a:latin typeface="Calibri" pitchFamily="34" charset="0"/>
                <a:ea typeface="MS PGothic" pitchFamily="34" charset="-128"/>
              </a:rPr>
              <a:t>Art. 26</a:t>
            </a:r>
          </a:p>
          <a:p>
            <a:pPr>
              <a:defRPr/>
            </a:pPr>
            <a:r>
              <a:rPr lang="pt-BR" sz="2700" dirty="0">
                <a:latin typeface="Calibri" pitchFamily="34" charset="0"/>
                <a:ea typeface="MS PGothic" pitchFamily="34" charset="-128"/>
              </a:rPr>
              <a:t>Os currículos da educação infantil, do ensino fundamental e do ensino médio devem ter </a:t>
            </a:r>
            <a:r>
              <a:rPr lang="pt-BR" sz="27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base nacional comum</a:t>
            </a:r>
            <a:r>
              <a:rPr lang="pt-BR" sz="2700" dirty="0">
                <a:latin typeface="Calibri" pitchFamily="34" charset="0"/>
                <a:ea typeface="MS PGothic" pitchFamily="34" charset="-128"/>
              </a:rPr>
              <a:t>, a ser complementada, em cada sistema de ensino e em cada estabelecimento escolar, por uma </a:t>
            </a:r>
            <a:r>
              <a:rPr lang="pt-BR" sz="2700" dirty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parte diversificada</a:t>
            </a:r>
            <a:r>
              <a:rPr lang="pt-BR" sz="2700" dirty="0">
                <a:latin typeface="Calibri" pitchFamily="34" charset="0"/>
                <a:ea typeface="MS PGothic" pitchFamily="34" charset="-128"/>
              </a:rPr>
              <a:t>, exigida pelas características regionais e locais da sociedade, da cultura, da economia e dos educandos.   </a:t>
            </a:r>
            <a:r>
              <a:rPr lang="pt-BR" sz="2700" dirty="0">
                <a:latin typeface="Calibri" pitchFamily="34" charset="0"/>
                <a:ea typeface="MS PGothic" pitchFamily="34" charset="-128"/>
                <a:hlinkClick r:id="rId2"/>
              </a:rPr>
              <a:t>(Redação dada pela Lei nº 12.796, de 2013)</a:t>
            </a:r>
            <a:r>
              <a:rPr lang="pt-BR" sz="2700" dirty="0">
                <a:latin typeface="Calibri" pitchFamily="34" charset="0"/>
                <a:ea typeface="MS PGothic" pitchFamily="34" charset="-128"/>
              </a:rPr>
              <a:t>”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pt-BR" sz="2700" dirty="0">
              <a:latin typeface="Calibri" pitchFamily="34" charset="0"/>
              <a:ea typeface="MS PGothic" pitchFamily="34" charset="-128"/>
            </a:endParaRPr>
          </a:p>
          <a:p>
            <a:pPr>
              <a:defRPr/>
            </a:pPr>
            <a:endParaRPr lang="pt-BR" dirty="0">
              <a:latin typeface="Calibri" pitchFamily="34" charset="0"/>
              <a:ea typeface="MS PGothic" pitchFamily="34" charset="-128"/>
              <a:cs typeface="+mn-cs"/>
            </a:endParaRPr>
          </a:p>
          <a:p>
            <a:pPr>
              <a:defRPr/>
            </a:pPr>
            <a:endParaRPr lang="pt-BR" dirty="0"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9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ixaDeTexto 2"/>
          <p:cNvSpPr txBox="1">
            <a:spLocks noChangeArrowheads="1"/>
          </p:cNvSpPr>
          <p:nvPr/>
        </p:nvSpPr>
        <p:spPr bwMode="auto">
          <a:xfrm>
            <a:off x="992719" y="433917"/>
            <a:ext cx="10369549" cy="492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pt-BR" b="1">
                <a:solidFill>
                  <a:srgbClr val="FF0000"/>
                </a:solidFill>
              </a:rPr>
              <a:t>Parte diversificada</a:t>
            </a:r>
          </a:p>
          <a:p>
            <a:pPr algn="just" eaLnBrk="1" hangingPunct="1"/>
            <a:endParaRPr lang="pt-BR">
              <a:solidFill>
                <a:srgbClr val="FF0000"/>
              </a:solidFill>
            </a:endParaRPr>
          </a:p>
          <a:p>
            <a:pPr algn="just" eaLnBrk="1" hangingPunct="1"/>
            <a:r>
              <a:rPr lang="pt-BR"/>
              <a:t>prevê “estudo de características regionais e locais da sociedade, da cultura, da economia e da comunidade escolar. Perpassa todos os tempos e espaços curriculares constituintes do Ensino Fundamental e do Médio, independente do ciclo da vida no qual os sujeitos tenham acesso à escola (...) </a:t>
            </a:r>
            <a:r>
              <a:rPr lang="pt-BR">
                <a:solidFill>
                  <a:srgbClr val="FF0000"/>
                </a:solidFill>
              </a:rPr>
              <a:t>a base nacional comum e a parte diversificada não podem se constituir em dois blocos distintos, com disciplinas específicas para cada uma das partes</a:t>
            </a:r>
            <a:r>
              <a:rPr lang="pt-BR"/>
              <a:t>”</a:t>
            </a:r>
            <a:r>
              <a:rPr lang="pt-BR" altLang="ja-JP"/>
              <a:t> (p.32, Diretrizes Curriculares Nacionais Gerais da Educação Básica, 2013) </a:t>
            </a:r>
          </a:p>
          <a:p>
            <a:pPr algn="just" eaLnBrk="1" hangingPunct="1"/>
            <a:endParaRPr lang="pt-BR"/>
          </a:p>
          <a:p>
            <a:pPr algn="just" eaLnBrk="1" hangingPunct="1"/>
            <a:r>
              <a:rPr lang="pt-BR"/>
              <a:t>A parte diversificada precisa complementar a base comum para oportunizar a formação integral dos estudantes, nos diversos contextos em que se inserem as escolas brasileiras</a:t>
            </a:r>
          </a:p>
        </p:txBody>
      </p:sp>
    </p:spTree>
    <p:extLst>
      <p:ext uri="{BB962C8B-B14F-4D97-AF65-F5344CB8AC3E}">
        <p14:creationId xmlns:p14="http://schemas.microsoft.com/office/powerpoint/2010/main" val="38618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09600" y="539751"/>
            <a:ext cx="10972800" cy="1143000"/>
          </a:xfrm>
        </p:spPr>
        <p:txBody>
          <a:bodyPr/>
          <a:lstStyle/>
          <a:p>
            <a:pPr algn="r"/>
            <a:r>
              <a:rPr lang="pt-BR" sz="43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POLÍTICA CURRICULAR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285" y="1841500"/>
            <a:ext cx="10149115" cy="34861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pt-BR" sz="4000" dirty="0"/>
              <a:t>Orienta os sistemas e a rede de escolas para garantir:</a:t>
            </a:r>
          </a:p>
          <a:p>
            <a:pPr marL="0" indent="0">
              <a:buNone/>
              <a:defRPr/>
            </a:pPr>
            <a:endParaRPr lang="pt-BR" sz="4000" dirty="0"/>
          </a:p>
          <a:p>
            <a:pPr>
              <a:buFont typeface="Arial" pitchFamily="34" charset="0"/>
              <a:buChar char="•"/>
              <a:defRPr/>
            </a:pPr>
            <a:r>
              <a:rPr lang="pt-BR" sz="4000" dirty="0"/>
              <a:t>a </a:t>
            </a:r>
            <a:r>
              <a:rPr lang="pt-BR" sz="4000" dirty="0">
                <a:solidFill>
                  <a:srgbClr val="FF0000"/>
                </a:solidFill>
              </a:rPr>
              <a:t>unidade nacional do currículo </a:t>
            </a:r>
            <a:r>
              <a:rPr lang="pt-BR" sz="4000" dirty="0"/>
              <a:t>para a formação de uma identidade nacional </a:t>
            </a:r>
            <a:r>
              <a:rPr lang="pt-BR" sz="4000" dirty="0">
                <a:solidFill>
                  <a:srgbClr val="FF0000"/>
                </a:solidFill>
              </a:rPr>
              <a:t>inclusiva e democrática</a:t>
            </a:r>
            <a:r>
              <a:rPr lang="pt-BR" sz="4000" dirty="0"/>
              <a:t>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4000" dirty="0"/>
              <a:t>as condições de realização do direito de aprender e desenvolver-se para todos os estudantes;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4000" dirty="0"/>
              <a:t>articulação das diversas </a:t>
            </a:r>
            <a:r>
              <a:rPr lang="pt-BR" sz="4000" dirty="0">
                <a:solidFill>
                  <a:srgbClr val="FF0000"/>
                </a:solidFill>
              </a:rPr>
              <a:t>etapas e modalidades da Educação Básica</a:t>
            </a:r>
            <a:r>
              <a:rPr lang="pt-BR" sz="4000" dirty="0"/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145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2403</Words>
  <Application>Microsoft Office PowerPoint</Application>
  <PresentationFormat>Personalizar</PresentationFormat>
  <Paragraphs>244</Paragraphs>
  <Slides>38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Tema do Office</vt:lpstr>
      <vt:lpstr>Documento</vt:lpstr>
      <vt:lpstr>A construção da Base Nacional Comum </vt:lpstr>
      <vt:lpstr>Política pública de Educação</vt:lpstr>
      <vt:lpstr>Política Nacional de Educação</vt:lpstr>
      <vt:lpstr>Apresentação do PowerPoint</vt:lpstr>
      <vt:lpstr>Apresentação do PowerPoint</vt:lpstr>
      <vt:lpstr>Política Nacional de Educação Básica</vt:lpstr>
      <vt:lpstr>Apresentação do PowerPoint</vt:lpstr>
      <vt:lpstr>Apresentação do PowerPoint</vt:lpstr>
      <vt:lpstr>POLÍTICA CURRICULAR</vt:lpstr>
      <vt:lpstr>Apresentação do PowerPoint</vt:lpstr>
      <vt:lpstr>Política Nacional Curricular da Educação Básica</vt:lpstr>
      <vt:lpstr>Construção da política nacional curricular  BASE NACIONAL COMUM  para a Educação Básica </vt:lpstr>
      <vt:lpstr>Apresentação do PowerPoint</vt:lpstr>
      <vt:lpstr>Apresentação do PowerPoint</vt:lpstr>
      <vt:lpstr>Apresentação do PowerPoint</vt:lpstr>
      <vt:lpstr>Consulta sobre propostas curriculares – redes municipais e estaduais  Sistema SIMEC – módulo PAR  Municípios: 2.554 respostas Estados: 23 respostas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Base Nacional Comum</vt:lpstr>
      <vt:lpstr>Apresentação do PowerPoint</vt:lpstr>
      <vt:lpstr>A construção da Base Nacional Comum para garantir  Direitos e objetivos de aprendizagem e desenvolvimento  </vt:lpstr>
    </vt:vector>
  </TitlesOfParts>
  <Company>Undime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Manoel Filho</dc:creator>
  <cp:lastModifiedBy>Juliana Rabelo</cp:lastModifiedBy>
  <cp:revision>39</cp:revision>
  <dcterms:created xsi:type="dcterms:W3CDTF">2014-09-22T17:47:50Z</dcterms:created>
  <dcterms:modified xsi:type="dcterms:W3CDTF">2014-12-03T11:28:16Z</dcterms:modified>
</cp:coreProperties>
</file>