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68" r:id="rId4"/>
    <p:sldId id="266" r:id="rId5"/>
    <p:sldId id="269" r:id="rId6"/>
    <p:sldId id="270" r:id="rId7"/>
    <p:sldId id="271" r:id="rId8"/>
    <p:sldId id="272" r:id="rId9"/>
    <p:sldId id="303" r:id="rId10"/>
    <p:sldId id="335" r:id="rId11"/>
    <p:sldId id="308" r:id="rId12"/>
    <p:sldId id="302" r:id="rId13"/>
    <p:sldId id="318" r:id="rId14"/>
    <p:sldId id="321" r:id="rId15"/>
    <p:sldId id="322" r:id="rId16"/>
    <p:sldId id="311" r:id="rId17"/>
    <p:sldId id="324" r:id="rId18"/>
    <p:sldId id="332" r:id="rId19"/>
    <p:sldId id="265" r:id="rId20"/>
    <p:sldId id="327" r:id="rId21"/>
    <p:sldId id="336" r:id="rId22"/>
    <p:sldId id="337" r:id="rId23"/>
    <p:sldId id="338" r:id="rId24"/>
    <p:sldId id="305" r:id="rId25"/>
    <p:sldId id="339" r:id="rId26"/>
    <p:sldId id="274" r:id="rId27"/>
    <p:sldId id="280" r:id="rId28"/>
    <p:sldId id="282" r:id="rId29"/>
    <p:sldId id="281" r:id="rId30"/>
    <p:sldId id="283" r:id="rId31"/>
    <p:sldId id="284" r:id="rId32"/>
    <p:sldId id="285" r:id="rId33"/>
    <p:sldId id="286" r:id="rId34"/>
    <p:sldId id="287" r:id="rId35"/>
    <p:sldId id="276" r:id="rId36"/>
    <p:sldId id="277" r:id="rId37"/>
    <p:sldId id="261" r:id="rId3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conet, Marc (FIPS)" initials="M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70C0"/>
    <a:srgbClr val="009AD0"/>
    <a:srgbClr val="D6009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483" autoAdjust="0"/>
  </p:normalViewPr>
  <p:slideViewPr>
    <p:cSldViewPr>
      <p:cViewPr varScale="1">
        <p:scale>
          <a:sx n="79" d="100"/>
          <a:sy n="79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9190A-5573-4A3C-820A-C7AED066635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C0B3D3-F09D-4E3F-824F-1C93CB0C0082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>
              <a:latin typeface="Cambria" pitchFamily="18" charset="0"/>
            </a:rPr>
            <a:t>1. RDB background</a:t>
          </a:r>
        </a:p>
      </dgm:t>
    </dgm:pt>
    <dgm:pt modelId="{2EAFA204-AD69-495D-BFAE-E3A1CD07385B}" type="parTrans" cxnId="{734C7972-21C5-4522-B12E-693ECE2E178C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5A844239-A196-499B-919B-33B062799AAB}" type="sibTrans" cxnId="{734C7972-21C5-4522-B12E-693ECE2E178C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79C06076-78CD-4980-9C36-33D3F5362DEE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latin typeface="Cambria" pitchFamily="18" charset="0"/>
            </a:rPr>
            <a:t>4. The prototype</a:t>
          </a:r>
        </a:p>
      </dgm:t>
    </dgm:pt>
    <dgm:pt modelId="{0B8F7C1B-9DC8-4C9C-A820-B954525E43DA}" type="sibTrans" cxnId="{F9605EB3-BD3C-4104-A072-72E478E7F7E2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F5355356-6214-4853-A67A-297D0014C254}" type="parTrans" cxnId="{F9605EB3-BD3C-4104-A072-72E478E7F7E2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B2AC56D8-95B1-4E03-B918-500F34409B02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latin typeface="Cambria" pitchFamily="18" charset="0"/>
            </a:rPr>
            <a:t>3. Building a RDB</a:t>
          </a:r>
          <a:endParaRPr lang="en-US" b="1" noProof="0" dirty="0">
            <a:latin typeface="Cambria" pitchFamily="18" charset="0"/>
          </a:endParaRPr>
        </a:p>
      </dgm:t>
    </dgm:pt>
    <dgm:pt modelId="{436461F5-736A-421D-BC47-001E603147C3}" type="parTrans" cxnId="{10809E14-2C55-42AE-97B9-BB473362EE0A}">
      <dgm:prSet/>
      <dgm:spPr/>
      <dgm:t>
        <a:bodyPr/>
        <a:lstStyle/>
        <a:p>
          <a:endParaRPr lang="fr-FR"/>
        </a:p>
      </dgm:t>
    </dgm:pt>
    <dgm:pt modelId="{A455384F-ECD9-4206-9D8E-1F0A88BF1ACD}" type="sibTrans" cxnId="{10809E14-2C55-42AE-97B9-BB473362EE0A}">
      <dgm:prSet/>
      <dgm:spPr/>
      <dgm:t>
        <a:bodyPr/>
        <a:lstStyle/>
        <a:p>
          <a:endParaRPr lang="fr-FR"/>
        </a:p>
      </dgm:t>
    </dgm:pt>
    <dgm:pt modelId="{528D03C1-4061-4D2F-9DE5-CB9F843AF0E9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>
              <a:latin typeface="Cambria" pitchFamily="18" charset="0"/>
            </a:rPr>
            <a:t>2. Introduction to FIRMS</a:t>
          </a:r>
        </a:p>
      </dgm:t>
    </dgm:pt>
    <dgm:pt modelId="{35E27783-C3CB-438F-A092-8F28C9F45B62}" type="parTrans" cxnId="{071CC216-BD40-4FBC-912C-B871EA02A10B}">
      <dgm:prSet/>
      <dgm:spPr/>
    </dgm:pt>
    <dgm:pt modelId="{83FBE82D-C67C-4E01-83BE-F0159E2A60AB}" type="sibTrans" cxnId="{071CC216-BD40-4FBC-912C-B871EA02A10B}">
      <dgm:prSet/>
      <dgm:spPr/>
    </dgm:pt>
    <dgm:pt modelId="{FB75A36C-9863-4039-9216-9B333D44974C}" type="pres">
      <dgm:prSet presAssocID="{AB99190A-5573-4A3C-820A-C7AED0666353}" presName="linear" presStyleCnt="0">
        <dgm:presLayoutVars>
          <dgm:dir/>
          <dgm:animLvl val="lvl"/>
          <dgm:resizeHandles val="exact"/>
        </dgm:presLayoutVars>
      </dgm:prSet>
      <dgm:spPr/>
    </dgm:pt>
    <dgm:pt modelId="{40EC74DB-CFD9-4E4E-9131-2C24B444EB79}" type="pres">
      <dgm:prSet presAssocID="{97C0B3D3-F09D-4E3F-824F-1C93CB0C0082}" presName="parentLin" presStyleCnt="0"/>
      <dgm:spPr/>
    </dgm:pt>
    <dgm:pt modelId="{F3C14735-E298-4B50-B473-6DB1D064B9E7}" type="pres">
      <dgm:prSet presAssocID="{97C0B3D3-F09D-4E3F-824F-1C93CB0C0082}" presName="parentLeftMargin" presStyleLbl="node1" presStyleIdx="0" presStyleCnt="4"/>
      <dgm:spPr/>
    </dgm:pt>
    <dgm:pt modelId="{CAAA7AC4-748E-4765-93BF-D42D11F38212}" type="pres">
      <dgm:prSet presAssocID="{97C0B3D3-F09D-4E3F-824F-1C93CB0C0082}" presName="parentText" presStyleLbl="node1" presStyleIdx="0" presStyleCnt="4" custScaleX="138835" custLinFactY="-12090" custLinFactNeighborX="-53722" custLinFactNeighborY="-100000">
        <dgm:presLayoutVars>
          <dgm:chMax val="0"/>
          <dgm:bulletEnabled val="1"/>
        </dgm:presLayoutVars>
      </dgm:prSet>
      <dgm:spPr/>
    </dgm:pt>
    <dgm:pt modelId="{FF170223-2D71-4A6A-A895-0CC7A5348D83}" type="pres">
      <dgm:prSet presAssocID="{97C0B3D3-F09D-4E3F-824F-1C93CB0C0082}" presName="negativeSpace" presStyleCnt="0"/>
      <dgm:spPr/>
    </dgm:pt>
    <dgm:pt modelId="{0D452FB6-D3AB-495B-AA05-6BB3746D3F2A}" type="pres">
      <dgm:prSet presAssocID="{97C0B3D3-F09D-4E3F-824F-1C93CB0C0082}" presName="childText" presStyleLbl="conFgAcc1" presStyleIdx="0" presStyleCnt="4" custLinFactY="-100000" custLinFactNeighborY="-150074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A4D1FA37-35E3-4E9B-B10E-B7C50DC0EA81}" type="pres">
      <dgm:prSet presAssocID="{5A844239-A196-499B-919B-33B062799AAB}" presName="spaceBetweenRectangles" presStyleCnt="0"/>
      <dgm:spPr/>
    </dgm:pt>
    <dgm:pt modelId="{6CD50551-E639-431E-9C75-4281B6718A0E}" type="pres">
      <dgm:prSet presAssocID="{528D03C1-4061-4D2F-9DE5-CB9F843AF0E9}" presName="parentLin" presStyleCnt="0"/>
      <dgm:spPr/>
    </dgm:pt>
    <dgm:pt modelId="{ECF81D4A-5D3D-4A78-86A4-4CF784740FB6}" type="pres">
      <dgm:prSet presAssocID="{528D03C1-4061-4D2F-9DE5-CB9F843AF0E9}" presName="parentLeftMargin" presStyleLbl="node1" presStyleIdx="0" presStyleCnt="4"/>
      <dgm:spPr/>
    </dgm:pt>
    <dgm:pt modelId="{E350E8D4-309F-4A17-9EB7-F4DA54F4354A}" type="pres">
      <dgm:prSet presAssocID="{528D03C1-4061-4D2F-9DE5-CB9F843AF0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612838-D6DE-4AD0-9053-E896D32DE9F9}" type="pres">
      <dgm:prSet presAssocID="{528D03C1-4061-4D2F-9DE5-CB9F843AF0E9}" presName="negativeSpace" presStyleCnt="0"/>
      <dgm:spPr/>
    </dgm:pt>
    <dgm:pt modelId="{9E4D5408-79BD-4C9E-8717-CB128A3E9CF7}" type="pres">
      <dgm:prSet presAssocID="{528D03C1-4061-4D2F-9DE5-CB9F843AF0E9}" presName="childText" presStyleLbl="conFgAcc1" presStyleIdx="1" presStyleCnt="4">
        <dgm:presLayoutVars>
          <dgm:bulletEnabled val="1"/>
        </dgm:presLayoutVars>
      </dgm:prSet>
      <dgm:spPr/>
    </dgm:pt>
    <dgm:pt modelId="{770088A1-2142-4A39-AECF-DDFF511D5586}" type="pres">
      <dgm:prSet presAssocID="{83FBE82D-C67C-4E01-83BE-F0159E2A60AB}" presName="spaceBetweenRectangles" presStyleCnt="0"/>
      <dgm:spPr/>
    </dgm:pt>
    <dgm:pt modelId="{4DB54273-2EFC-4446-A35B-050BF3DEF2D0}" type="pres">
      <dgm:prSet presAssocID="{B2AC56D8-95B1-4E03-B918-500F34409B02}" presName="parentLin" presStyleCnt="0"/>
      <dgm:spPr/>
    </dgm:pt>
    <dgm:pt modelId="{B8DC8750-76F6-4DB2-A9B2-B5D9D2B783C1}" type="pres">
      <dgm:prSet presAssocID="{B2AC56D8-95B1-4E03-B918-500F34409B02}" presName="parentLeftMargin" presStyleLbl="node1" presStyleIdx="1" presStyleCnt="4"/>
      <dgm:spPr/>
    </dgm:pt>
    <dgm:pt modelId="{AC59709D-4884-4C16-9E95-4AE3F818222F}" type="pres">
      <dgm:prSet presAssocID="{B2AC56D8-95B1-4E03-B918-500F34409B02}" presName="parentText" presStyleLbl="node1" presStyleIdx="2" presStyleCnt="4" custScaleX="138835" custLinFactNeighborX="-53722">
        <dgm:presLayoutVars>
          <dgm:chMax val="0"/>
          <dgm:bulletEnabled val="1"/>
        </dgm:presLayoutVars>
      </dgm:prSet>
      <dgm:spPr/>
    </dgm:pt>
    <dgm:pt modelId="{9C3A201D-D895-4F18-922F-C51A13EAC6CB}" type="pres">
      <dgm:prSet presAssocID="{B2AC56D8-95B1-4E03-B918-500F34409B02}" presName="negativeSpace" presStyleCnt="0"/>
      <dgm:spPr/>
    </dgm:pt>
    <dgm:pt modelId="{22010CD6-6A4B-4411-A04B-76D947E57F2F}" type="pres">
      <dgm:prSet presAssocID="{B2AC56D8-95B1-4E03-B918-500F34409B02}" presName="childText" presStyleLbl="conFgAcc1" presStyleIdx="2" presStyleCnt="4">
        <dgm:presLayoutVars>
          <dgm:bulletEnabled val="1"/>
        </dgm:presLayoutVars>
      </dgm:prSet>
      <dgm:spPr/>
    </dgm:pt>
    <dgm:pt modelId="{E2272937-AA0D-42F3-99DE-5A5E2F64B263}" type="pres">
      <dgm:prSet presAssocID="{A455384F-ECD9-4206-9D8E-1F0A88BF1ACD}" presName="spaceBetweenRectangles" presStyleCnt="0"/>
      <dgm:spPr/>
    </dgm:pt>
    <dgm:pt modelId="{D848785C-7887-4720-A14B-F1D2EAC3A378}" type="pres">
      <dgm:prSet presAssocID="{79C06076-78CD-4980-9C36-33D3F5362DEE}" presName="parentLin" presStyleCnt="0"/>
      <dgm:spPr/>
    </dgm:pt>
    <dgm:pt modelId="{A1AB9AF4-FECC-4488-AADC-91C07E859759}" type="pres">
      <dgm:prSet presAssocID="{79C06076-78CD-4980-9C36-33D3F5362DEE}" presName="parentLeftMargin" presStyleLbl="node1" presStyleIdx="2" presStyleCnt="4"/>
      <dgm:spPr/>
    </dgm:pt>
    <dgm:pt modelId="{41362543-B5E1-46CC-B64B-5DB43959AE47}" type="pres">
      <dgm:prSet presAssocID="{79C06076-78CD-4980-9C36-33D3F5362DEE}" presName="parentText" presStyleLbl="node1" presStyleIdx="3" presStyleCnt="4" custScaleX="138835" custLinFactNeighborX="-53722">
        <dgm:presLayoutVars>
          <dgm:chMax val="0"/>
          <dgm:bulletEnabled val="1"/>
        </dgm:presLayoutVars>
      </dgm:prSet>
      <dgm:spPr/>
    </dgm:pt>
    <dgm:pt modelId="{8D04A0E4-D76C-4CAA-8415-540B16841F5A}" type="pres">
      <dgm:prSet presAssocID="{79C06076-78CD-4980-9C36-33D3F5362DEE}" presName="negativeSpace" presStyleCnt="0"/>
      <dgm:spPr/>
    </dgm:pt>
    <dgm:pt modelId="{4F265C59-AA0D-46B5-A1B4-C882183E0448}" type="pres">
      <dgm:prSet presAssocID="{79C06076-78CD-4980-9C36-33D3F5362DEE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</dgm:ptLst>
  <dgm:cxnLst>
    <dgm:cxn modelId="{10809E14-2C55-42AE-97B9-BB473362EE0A}" srcId="{AB99190A-5573-4A3C-820A-C7AED0666353}" destId="{B2AC56D8-95B1-4E03-B918-500F34409B02}" srcOrd="2" destOrd="0" parTransId="{436461F5-736A-421D-BC47-001E603147C3}" sibTransId="{A455384F-ECD9-4206-9D8E-1F0A88BF1ACD}"/>
    <dgm:cxn modelId="{071CC216-BD40-4FBC-912C-B871EA02A10B}" srcId="{AB99190A-5573-4A3C-820A-C7AED0666353}" destId="{528D03C1-4061-4D2F-9DE5-CB9F843AF0E9}" srcOrd="1" destOrd="0" parTransId="{35E27783-C3CB-438F-A092-8F28C9F45B62}" sibTransId="{83FBE82D-C67C-4E01-83BE-F0159E2A60AB}"/>
    <dgm:cxn modelId="{3E771032-3BCA-4CF5-9E3D-4483BCEF7568}" type="presOf" srcId="{B2AC56D8-95B1-4E03-B918-500F34409B02}" destId="{B8DC8750-76F6-4DB2-A9B2-B5D9D2B783C1}" srcOrd="0" destOrd="0" presId="urn:microsoft.com/office/officeart/2005/8/layout/list1"/>
    <dgm:cxn modelId="{5CB31B65-966C-4469-96ED-46A4F4B1675F}" type="presOf" srcId="{79C06076-78CD-4980-9C36-33D3F5362DEE}" destId="{A1AB9AF4-FECC-4488-AADC-91C07E859759}" srcOrd="0" destOrd="0" presId="urn:microsoft.com/office/officeart/2005/8/layout/list1"/>
    <dgm:cxn modelId="{CA639C4B-2D36-4A05-83B5-89249B6EC1A7}" type="presOf" srcId="{79C06076-78CD-4980-9C36-33D3F5362DEE}" destId="{41362543-B5E1-46CC-B64B-5DB43959AE47}" srcOrd="1" destOrd="0" presId="urn:microsoft.com/office/officeart/2005/8/layout/list1"/>
    <dgm:cxn modelId="{734C7972-21C5-4522-B12E-693ECE2E178C}" srcId="{AB99190A-5573-4A3C-820A-C7AED0666353}" destId="{97C0B3D3-F09D-4E3F-824F-1C93CB0C0082}" srcOrd="0" destOrd="0" parTransId="{2EAFA204-AD69-495D-BFAE-E3A1CD07385B}" sibTransId="{5A844239-A196-499B-919B-33B062799AAB}"/>
    <dgm:cxn modelId="{07511C53-E4BE-4685-BC3B-200BB9E5CEF9}" type="presOf" srcId="{AB99190A-5573-4A3C-820A-C7AED0666353}" destId="{FB75A36C-9863-4039-9216-9B333D44974C}" srcOrd="0" destOrd="0" presId="urn:microsoft.com/office/officeart/2005/8/layout/list1"/>
    <dgm:cxn modelId="{95A2CB59-92CC-4709-AD73-49B144D0C432}" type="presOf" srcId="{B2AC56D8-95B1-4E03-B918-500F34409B02}" destId="{AC59709D-4884-4C16-9E95-4AE3F818222F}" srcOrd="1" destOrd="0" presId="urn:microsoft.com/office/officeart/2005/8/layout/list1"/>
    <dgm:cxn modelId="{23770E5A-4C70-4EF0-9123-25529F7F5373}" type="presOf" srcId="{97C0B3D3-F09D-4E3F-824F-1C93CB0C0082}" destId="{CAAA7AC4-748E-4765-93BF-D42D11F38212}" srcOrd="1" destOrd="0" presId="urn:microsoft.com/office/officeart/2005/8/layout/list1"/>
    <dgm:cxn modelId="{916C9A8F-0D95-4DAA-867B-65961B63DFC7}" type="presOf" srcId="{97C0B3D3-F09D-4E3F-824F-1C93CB0C0082}" destId="{F3C14735-E298-4B50-B473-6DB1D064B9E7}" srcOrd="0" destOrd="0" presId="urn:microsoft.com/office/officeart/2005/8/layout/list1"/>
    <dgm:cxn modelId="{F9605EB3-BD3C-4104-A072-72E478E7F7E2}" srcId="{AB99190A-5573-4A3C-820A-C7AED0666353}" destId="{79C06076-78CD-4980-9C36-33D3F5362DEE}" srcOrd="3" destOrd="0" parTransId="{F5355356-6214-4853-A67A-297D0014C254}" sibTransId="{0B8F7C1B-9DC8-4C9C-A820-B954525E43DA}"/>
    <dgm:cxn modelId="{DE88DFC0-7DC8-4B04-963F-69B2E5BE3064}" type="presOf" srcId="{528D03C1-4061-4D2F-9DE5-CB9F843AF0E9}" destId="{ECF81D4A-5D3D-4A78-86A4-4CF784740FB6}" srcOrd="0" destOrd="0" presId="urn:microsoft.com/office/officeart/2005/8/layout/list1"/>
    <dgm:cxn modelId="{1C8F69E2-C156-4B34-9A2F-AAC8B6B2A0E4}" type="presOf" srcId="{528D03C1-4061-4D2F-9DE5-CB9F843AF0E9}" destId="{E350E8D4-309F-4A17-9EB7-F4DA54F4354A}" srcOrd="1" destOrd="0" presId="urn:microsoft.com/office/officeart/2005/8/layout/list1"/>
    <dgm:cxn modelId="{85BA5588-6AB6-4302-8685-8BD38D93186A}" type="presParOf" srcId="{FB75A36C-9863-4039-9216-9B333D44974C}" destId="{40EC74DB-CFD9-4E4E-9131-2C24B444EB79}" srcOrd="0" destOrd="0" presId="urn:microsoft.com/office/officeart/2005/8/layout/list1"/>
    <dgm:cxn modelId="{9A0F2B97-1236-429E-B02E-014CF1F34A8B}" type="presParOf" srcId="{40EC74DB-CFD9-4E4E-9131-2C24B444EB79}" destId="{F3C14735-E298-4B50-B473-6DB1D064B9E7}" srcOrd="0" destOrd="0" presId="urn:microsoft.com/office/officeart/2005/8/layout/list1"/>
    <dgm:cxn modelId="{DC9A0039-29A0-4FBA-9CEB-CD381D277A81}" type="presParOf" srcId="{40EC74DB-CFD9-4E4E-9131-2C24B444EB79}" destId="{CAAA7AC4-748E-4765-93BF-D42D11F38212}" srcOrd="1" destOrd="0" presId="urn:microsoft.com/office/officeart/2005/8/layout/list1"/>
    <dgm:cxn modelId="{FC12EA00-04E4-4910-9DA8-9AB073E69116}" type="presParOf" srcId="{FB75A36C-9863-4039-9216-9B333D44974C}" destId="{FF170223-2D71-4A6A-A895-0CC7A5348D83}" srcOrd="1" destOrd="0" presId="urn:microsoft.com/office/officeart/2005/8/layout/list1"/>
    <dgm:cxn modelId="{6B9EBE0E-6C36-445A-84EE-5CEFB56B5F97}" type="presParOf" srcId="{FB75A36C-9863-4039-9216-9B333D44974C}" destId="{0D452FB6-D3AB-495B-AA05-6BB3746D3F2A}" srcOrd="2" destOrd="0" presId="urn:microsoft.com/office/officeart/2005/8/layout/list1"/>
    <dgm:cxn modelId="{64982062-AFD5-48A6-B938-C8218FA4F051}" type="presParOf" srcId="{FB75A36C-9863-4039-9216-9B333D44974C}" destId="{A4D1FA37-35E3-4E9B-B10E-B7C50DC0EA81}" srcOrd="3" destOrd="0" presId="urn:microsoft.com/office/officeart/2005/8/layout/list1"/>
    <dgm:cxn modelId="{15C0AFFA-0070-421B-AD43-F43E2476C6D8}" type="presParOf" srcId="{FB75A36C-9863-4039-9216-9B333D44974C}" destId="{6CD50551-E639-431E-9C75-4281B6718A0E}" srcOrd="4" destOrd="0" presId="urn:microsoft.com/office/officeart/2005/8/layout/list1"/>
    <dgm:cxn modelId="{1D7F29C6-A009-440C-A383-58637FBA706C}" type="presParOf" srcId="{6CD50551-E639-431E-9C75-4281B6718A0E}" destId="{ECF81D4A-5D3D-4A78-86A4-4CF784740FB6}" srcOrd="0" destOrd="0" presId="urn:microsoft.com/office/officeart/2005/8/layout/list1"/>
    <dgm:cxn modelId="{C55C55E5-B140-49DA-ABDF-53146D472838}" type="presParOf" srcId="{6CD50551-E639-431E-9C75-4281B6718A0E}" destId="{E350E8D4-309F-4A17-9EB7-F4DA54F4354A}" srcOrd="1" destOrd="0" presId="urn:microsoft.com/office/officeart/2005/8/layout/list1"/>
    <dgm:cxn modelId="{77FD558B-E92F-42E2-BE08-5AC6F79A4DFC}" type="presParOf" srcId="{FB75A36C-9863-4039-9216-9B333D44974C}" destId="{FA612838-D6DE-4AD0-9053-E896D32DE9F9}" srcOrd="5" destOrd="0" presId="urn:microsoft.com/office/officeart/2005/8/layout/list1"/>
    <dgm:cxn modelId="{1A88A917-9CCD-4AAA-833D-CCA4998CFC39}" type="presParOf" srcId="{FB75A36C-9863-4039-9216-9B333D44974C}" destId="{9E4D5408-79BD-4C9E-8717-CB128A3E9CF7}" srcOrd="6" destOrd="0" presId="urn:microsoft.com/office/officeart/2005/8/layout/list1"/>
    <dgm:cxn modelId="{C57FCA84-E4A9-4DFB-AAE2-B083F75D9D7B}" type="presParOf" srcId="{FB75A36C-9863-4039-9216-9B333D44974C}" destId="{770088A1-2142-4A39-AECF-DDFF511D5586}" srcOrd="7" destOrd="0" presId="urn:microsoft.com/office/officeart/2005/8/layout/list1"/>
    <dgm:cxn modelId="{08202ACF-0E5C-4A11-BEAF-867F01599E54}" type="presParOf" srcId="{FB75A36C-9863-4039-9216-9B333D44974C}" destId="{4DB54273-2EFC-4446-A35B-050BF3DEF2D0}" srcOrd="8" destOrd="0" presId="urn:microsoft.com/office/officeart/2005/8/layout/list1"/>
    <dgm:cxn modelId="{BFEDA83F-CBE0-4C38-93B7-F3C7BE1253C8}" type="presParOf" srcId="{4DB54273-2EFC-4446-A35B-050BF3DEF2D0}" destId="{B8DC8750-76F6-4DB2-A9B2-B5D9D2B783C1}" srcOrd="0" destOrd="0" presId="urn:microsoft.com/office/officeart/2005/8/layout/list1"/>
    <dgm:cxn modelId="{3A6B077E-A157-4D2E-A731-C2E4AC5A9934}" type="presParOf" srcId="{4DB54273-2EFC-4446-A35B-050BF3DEF2D0}" destId="{AC59709D-4884-4C16-9E95-4AE3F818222F}" srcOrd="1" destOrd="0" presId="urn:microsoft.com/office/officeart/2005/8/layout/list1"/>
    <dgm:cxn modelId="{5853542C-A2B5-414A-A0F9-A7E558A00789}" type="presParOf" srcId="{FB75A36C-9863-4039-9216-9B333D44974C}" destId="{9C3A201D-D895-4F18-922F-C51A13EAC6CB}" srcOrd="9" destOrd="0" presId="urn:microsoft.com/office/officeart/2005/8/layout/list1"/>
    <dgm:cxn modelId="{A1202E34-BAA1-4F2B-9563-3B6CB083650F}" type="presParOf" srcId="{FB75A36C-9863-4039-9216-9B333D44974C}" destId="{22010CD6-6A4B-4411-A04B-76D947E57F2F}" srcOrd="10" destOrd="0" presId="urn:microsoft.com/office/officeart/2005/8/layout/list1"/>
    <dgm:cxn modelId="{AA613575-D99E-4BFF-8971-7F329D031A73}" type="presParOf" srcId="{FB75A36C-9863-4039-9216-9B333D44974C}" destId="{E2272937-AA0D-42F3-99DE-5A5E2F64B263}" srcOrd="11" destOrd="0" presId="urn:microsoft.com/office/officeart/2005/8/layout/list1"/>
    <dgm:cxn modelId="{D9469174-31D7-47B1-B573-99EB7FF7399F}" type="presParOf" srcId="{FB75A36C-9863-4039-9216-9B333D44974C}" destId="{D848785C-7887-4720-A14B-F1D2EAC3A378}" srcOrd="12" destOrd="0" presId="urn:microsoft.com/office/officeart/2005/8/layout/list1"/>
    <dgm:cxn modelId="{EA6E733B-50B5-4F55-9AE9-7A44CEA7030D}" type="presParOf" srcId="{D848785C-7887-4720-A14B-F1D2EAC3A378}" destId="{A1AB9AF4-FECC-4488-AADC-91C07E859759}" srcOrd="0" destOrd="0" presId="urn:microsoft.com/office/officeart/2005/8/layout/list1"/>
    <dgm:cxn modelId="{AF314124-D330-4880-BD82-915FB1AAF3C3}" type="presParOf" srcId="{D848785C-7887-4720-A14B-F1D2EAC3A378}" destId="{41362543-B5E1-46CC-B64B-5DB43959AE47}" srcOrd="1" destOrd="0" presId="urn:microsoft.com/office/officeart/2005/8/layout/list1"/>
    <dgm:cxn modelId="{C5CCB94C-F0D9-4C25-9AEE-7B3B8C526BE4}" type="presParOf" srcId="{FB75A36C-9863-4039-9216-9B333D44974C}" destId="{8D04A0E4-D76C-4CAA-8415-540B16841F5A}" srcOrd="13" destOrd="0" presId="urn:microsoft.com/office/officeart/2005/8/layout/list1"/>
    <dgm:cxn modelId="{EF48E612-BB95-4E2F-89D2-4233977D3E68}" type="presParOf" srcId="{FB75A36C-9863-4039-9216-9B333D44974C}" destId="{4F265C59-AA0D-46B5-A1B4-C882183E0448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74E05-0E3C-4E47-9E15-2ACF3BD400E2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977576FE-2B2E-435A-9E4C-0ECFD445EFFF}">
      <dgm:prSet phldrT="[Text]"/>
      <dgm:spPr/>
      <dgm:t>
        <a:bodyPr/>
        <a:lstStyle/>
        <a:p>
          <a:r>
            <a:rPr lang="en-GB"/>
            <a:t>Traffic light approach</a:t>
          </a:r>
          <a:endParaRPr lang="en-US"/>
        </a:p>
      </dgm:t>
    </dgm:pt>
    <dgm:pt modelId="{6FE5AEDA-CD73-4C76-A408-2BBF2912FF93}" type="parTrans" cxnId="{0B82E74E-CEB0-4807-B2A0-09F3BE27D8FD}">
      <dgm:prSet/>
      <dgm:spPr/>
      <dgm:t>
        <a:bodyPr/>
        <a:lstStyle/>
        <a:p>
          <a:endParaRPr lang="en-US"/>
        </a:p>
      </dgm:t>
    </dgm:pt>
    <dgm:pt modelId="{CCEB1658-CB78-4672-A5B6-97B04092F759}" type="sibTrans" cxnId="{0B82E74E-CEB0-4807-B2A0-09F3BE27D8FD}">
      <dgm:prSet/>
      <dgm:spPr/>
      <dgm:t>
        <a:bodyPr/>
        <a:lstStyle/>
        <a:p>
          <a:endParaRPr lang="en-US"/>
        </a:p>
      </dgm:t>
    </dgm:pt>
    <dgm:pt modelId="{67C38F12-80E1-4A40-9604-67D74B180DC3}" type="pres">
      <dgm:prSet presAssocID="{41374E05-0E3C-4E47-9E15-2ACF3BD400E2}" presName="Name0" presStyleCnt="0">
        <dgm:presLayoutVars>
          <dgm:chMax/>
          <dgm:chPref/>
          <dgm:dir/>
        </dgm:presLayoutVars>
      </dgm:prSet>
      <dgm:spPr/>
    </dgm:pt>
    <dgm:pt modelId="{A24B8C4B-6518-4C58-A159-29003DDD489C}" type="pres">
      <dgm:prSet presAssocID="{977576FE-2B2E-435A-9E4C-0ECFD445EFFF}" presName="composite" presStyleCnt="0"/>
      <dgm:spPr/>
    </dgm:pt>
    <dgm:pt modelId="{A584F6BE-8FCF-4E56-9573-A3EA81D6CD3B}" type="pres">
      <dgm:prSet presAssocID="{977576FE-2B2E-435A-9E4C-0ECFD445EFFF}" presName="Accent" presStyleLbl="alignNode1" presStyleIdx="0" presStyleCnt="1">
        <dgm:presLayoutVars>
          <dgm:chMax val="0"/>
          <dgm:chPref val="0"/>
        </dgm:presLayoutVars>
      </dgm:prSet>
      <dgm:spPr/>
    </dgm:pt>
    <dgm:pt modelId="{AE32B757-D423-418C-A9B5-4D9A397682FE}" type="pres">
      <dgm:prSet presAssocID="{977576FE-2B2E-435A-9E4C-0ECFD445EFFF}" presName="Image" presStyleLbl="bgImgPlace1" presStyleIdx="0" presStyleCnt="1" custAng="441660" custLinFactNeighborX="5905" custLinFactNeighborY="293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1A52492-B364-451D-AE57-86A45C487852}" type="pres">
      <dgm:prSet presAssocID="{977576FE-2B2E-435A-9E4C-0ECFD445EFFF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</dgm:pt>
    <dgm:pt modelId="{6E31B4B3-25DF-4415-B34A-83155EFFAFF9}" type="pres">
      <dgm:prSet presAssocID="{977576FE-2B2E-435A-9E4C-0ECFD445EFFF}" presName="Space" presStyleCnt="0">
        <dgm:presLayoutVars>
          <dgm:chMax val="0"/>
          <dgm:chPref val="0"/>
        </dgm:presLayoutVars>
      </dgm:prSet>
      <dgm:spPr/>
    </dgm:pt>
  </dgm:ptLst>
  <dgm:cxnLst>
    <dgm:cxn modelId="{0B82E74E-CEB0-4807-B2A0-09F3BE27D8FD}" srcId="{41374E05-0E3C-4E47-9E15-2ACF3BD400E2}" destId="{977576FE-2B2E-435A-9E4C-0ECFD445EFFF}" srcOrd="0" destOrd="0" parTransId="{6FE5AEDA-CD73-4C76-A408-2BBF2912FF93}" sibTransId="{CCEB1658-CB78-4672-A5B6-97B04092F759}"/>
    <dgm:cxn modelId="{298C5D8E-8919-4220-989E-F971993B7FB7}" type="presOf" srcId="{41374E05-0E3C-4E47-9E15-2ACF3BD400E2}" destId="{67C38F12-80E1-4A40-9604-67D74B180DC3}" srcOrd="0" destOrd="0" presId="urn:microsoft.com/office/officeart/2008/layout/AlternatingPictureCircles"/>
    <dgm:cxn modelId="{249520FE-FBC5-46A5-A0A8-426B8E0D383E}" type="presOf" srcId="{977576FE-2B2E-435A-9E4C-0ECFD445EFFF}" destId="{61A52492-B364-451D-AE57-86A45C487852}" srcOrd="0" destOrd="0" presId="urn:microsoft.com/office/officeart/2008/layout/AlternatingPictureCircles"/>
    <dgm:cxn modelId="{F9C33B1C-A578-4057-84B2-E68B4A40E441}" type="presParOf" srcId="{67C38F12-80E1-4A40-9604-67D74B180DC3}" destId="{A24B8C4B-6518-4C58-A159-29003DDD489C}" srcOrd="0" destOrd="0" presId="urn:microsoft.com/office/officeart/2008/layout/AlternatingPictureCircles"/>
    <dgm:cxn modelId="{B4C4BB51-3FCC-4B14-8A1F-329F7417F07E}" type="presParOf" srcId="{A24B8C4B-6518-4C58-A159-29003DDD489C}" destId="{A584F6BE-8FCF-4E56-9573-A3EA81D6CD3B}" srcOrd="0" destOrd="0" presId="urn:microsoft.com/office/officeart/2008/layout/AlternatingPictureCircles"/>
    <dgm:cxn modelId="{83D2C1B4-5623-4920-8DCA-CC53D90AB9B7}" type="presParOf" srcId="{A24B8C4B-6518-4C58-A159-29003DDD489C}" destId="{AE32B757-D423-418C-A9B5-4D9A397682FE}" srcOrd="1" destOrd="0" presId="urn:microsoft.com/office/officeart/2008/layout/AlternatingPictureCircles"/>
    <dgm:cxn modelId="{9FE2236C-200C-495C-8963-94E0BAF5CE21}" type="presParOf" srcId="{A24B8C4B-6518-4C58-A159-29003DDD489C}" destId="{61A52492-B364-451D-AE57-86A45C487852}" srcOrd="2" destOrd="0" presId="urn:microsoft.com/office/officeart/2008/layout/AlternatingPictureCircles"/>
    <dgm:cxn modelId="{ADFF3AC3-D0AE-47AA-B4AD-19157012FF9E}" type="presParOf" srcId="{A24B8C4B-6518-4C58-A159-29003DDD489C}" destId="{6E31B4B3-25DF-4415-B34A-83155EFFAFF9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2FB6-D3AB-495B-AA05-6BB3746D3F2A}">
      <dsp:nvSpPr>
        <dsp:cNvPr id="0" name=""/>
        <dsp:cNvSpPr/>
      </dsp:nvSpPr>
      <dsp:spPr>
        <a:xfrm>
          <a:off x="0" y="0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7AC4-748E-4765-93BF-D42D11F38212}">
      <dsp:nvSpPr>
        <dsp:cNvPr id="0" name=""/>
        <dsp:cNvSpPr/>
      </dsp:nvSpPr>
      <dsp:spPr>
        <a:xfrm>
          <a:off x="167930" y="0"/>
          <a:ext cx="7053143" cy="8265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latin typeface="Cambria" pitchFamily="18" charset="0"/>
            </a:rPr>
            <a:t>1. RDB background</a:t>
          </a:r>
        </a:p>
      </dsp:txBody>
      <dsp:txXfrm>
        <a:off x="208279" y="40349"/>
        <a:ext cx="6972445" cy="745862"/>
      </dsp:txXfrm>
    </dsp:sp>
    <dsp:sp modelId="{9E4D5408-79BD-4C9E-8717-CB128A3E9CF7}">
      <dsp:nvSpPr>
        <dsp:cNvPr id="0" name=""/>
        <dsp:cNvSpPr/>
      </dsp:nvSpPr>
      <dsp:spPr>
        <a:xfrm>
          <a:off x="0" y="1703076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0E8D4-309F-4A17-9EB7-F4DA54F4354A}">
      <dsp:nvSpPr>
        <dsp:cNvPr id="0" name=""/>
        <dsp:cNvSpPr/>
      </dsp:nvSpPr>
      <dsp:spPr>
        <a:xfrm>
          <a:off x="370841" y="1289795"/>
          <a:ext cx="5191776" cy="8265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latin typeface="Cambria" pitchFamily="18" charset="0"/>
            </a:rPr>
            <a:t>2. Introduction to FIRMS</a:t>
          </a:r>
        </a:p>
      </dsp:txBody>
      <dsp:txXfrm>
        <a:off x="411190" y="1330144"/>
        <a:ext cx="5111078" cy="745862"/>
      </dsp:txXfrm>
    </dsp:sp>
    <dsp:sp modelId="{22010CD6-6A4B-4411-A04B-76D947E57F2F}">
      <dsp:nvSpPr>
        <dsp:cNvPr id="0" name=""/>
        <dsp:cNvSpPr/>
      </dsp:nvSpPr>
      <dsp:spPr>
        <a:xfrm>
          <a:off x="0" y="2973156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9709D-4884-4C16-9E95-4AE3F818222F}">
      <dsp:nvSpPr>
        <dsp:cNvPr id="0" name=""/>
        <dsp:cNvSpPr/>
      </dsp:nvSpPr>
      <dsp:spPr>
        <a:xfrm>
          <a:off x="167930" y="2559876"/>
          <a:ext cx="7053143" cy="8265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noProof="0" dirty="0">
              <a:latin typeface="Cambria" pitchFamily="18" charset="0"/>
            </a:rPr>
            <a:t>3. Building a RDB</a:t>
          </a:r>
          <a:endParaRPr lang="en-US" sz="2800" b="1" kern="1200" noProof="0" dirty="0">
            <a:latin typeface="Cambria" pitchFamily="18" charset="0"/>
          </a:endParaRPr>
        </a:p>
      </dsp:txBody>
      <dsp:txXfrm>
        <a:off x="208279" y="2600225"/>
        <a:ext cx="6972445" cy="745862"/>
      </dsp:txXfrm>
    </dsp:sp>
    <dsp:sp modelId="{4F265C59-AA0D-46B5-A1B4-C882183E0448}">
      <dsp:nvSpPr>
        <dsp:cNvPr id="0" name=""/>
        <dsp:cNvSpPr/>
      </dsp:nvSpPr>
      <dsp:spPr>
        <a:xfrm>
          <a:off x="0" y="4243236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2543-B5E1-46CC-B64B-5DB43959AE47}">
      <dsp:nvSpPr>
        <dsp:cNvPr id="0" name=""/>
        <dsp:cNvSpPr/>
      </dsp:nvSpPr>
      <dsp:spPr>
        <a:xfrm>
          <a:off x="167930" y="3829956"/>
          <a:ext cx="7053143" cy="8265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noProof="0" dirty="0">
              <a:latin typeface="Cambria" pitchFamily="18" charset="0"/>
            </a:rPr>
            <a:t>4. The prototype</a:t>
          </a:r>
        </a:p>
      </dsp:txBody>
      <dsp:txXfrm>
        <a:off x="208279" y="3870305"/>
        <a:ext cx="6972445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F6BE-8FCF-4E56-9573-A3EA81D6CD3B}">
      <dsp:nvSpPr>
        <dsp:cNvPr id="0" name=""/>
        <dsp:cNvSpPr/>
      </dsp:nvSpPr>
      <dsp:spPr>
        <a:xfrm>
          <a:off x="1208712" y="359590"/>
          <a:ext cx="1239492" cy="1239437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B757-D423-418C-A9B5-4D9A397682FE}">
      <dsp:nvSpPr>
        <dsp:cNvPr id="0" name=""/>
        <dsp:cNvSpPr/>
      </dsp:nvSpPr>
      <dsp:spPr>
        <a:xfrm rot="441660">
          <a:off x="90086" y="436763"/>
          <a:ext cx="1524455" cy="1152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52492-B364-451D-AE57-86A45C487852}">
      <dsp:nvSpPr>
        <dsp:cNvPr id="0" name=""/>
        <dsp:cNvSpPr/>
      </dsp:nvSpPr>
      <dsp:spPr>
        <a:xfrm>
          <a:off x="1345074" y="495922"/>
          <a:ext cx="966769" cy="96672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Traffic light approach</a:t>
          </a:r>
          <a:endParaRPr lang="en-US" sz="1200" kern="1200"/>
        </a:p>
      </dsp:txBody>
      <dsp:txXfrm>
        <a:off x="1486654" y="637496"/>
        <a:ext cx="683609" cy="68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B9A9B2-F053-46CA-8469-837D0A553044}" type="datetimeFigureOut">
              <a:rPr lang="fr-FR" smtClean="0"/>
              <a:pPr/>
              <a:t>11/05/2018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341080-0F0E-45DB-8261-E162BC941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page 4 and page 8 of FSC10 meeting doc http://www.fao.org/fi/static-media/MeetingDocuments/FIRMS/FIRMS_FSC10/2ae.pdf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https://sustainabledevelopment.un.org/sdg14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to Stock status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fisheries: Angola, Côte d`Ivoire, Gabon,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Senegal, Spain, and Togo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fisheries: Angola, Côte d`Ivoire, Gabon,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Guinée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Senegal, Spain, and Togo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C87EE-89F1-4E5B-BF52-301B86014F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1080-0F0E-45DB-8261-E162BC9419CF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249488" cy="62658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438" y="115888"/>
            <a:ext cx="6599237" cy="62658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6445250" cy="7207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268413"/>
            <a:ext cx="4422775" cy="5113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268413"/>
            <a:ext cx="4422775" cy="2479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00488"/>
            <a:ext cx="4422775" cy="2481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438" y="1268413"/>
            <a:ext cx="44227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68413"/>
            <a:ext cx="44227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60648"/>
            <a:ext cx="897902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268413"/>
            <a:ext cx="89979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11188" y="1555750"/>
            <a:ext cx="79422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Font typeface="Wingdings" charset="2"/>
              <a:buNone/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158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8532813" y="6249988"/>
            <a:ext cx="431800" cy="4318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431213" y="6211888"/>
            <a:ext cx="669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796F9AB0-CBB5-40F1-A73B-05BDE10C645F}" type="slidenum">
              <a:rPr lang="en-GB" sz="1200">
                <a:solidFill>
                  <a:schemeClr val="bg1"/>
                </a:solidFill>
                <a:latin typeface="Arial" charset="0"/>
                <a:ea typeface="ＭＳ Ｐゴシック" charset="-128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en-GB" sz="12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6445250"/>
            <a:ext cx="9144000" cy="4318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658336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Cambria" pitchFamily="18" charset="0"/>
                <a:ea typeface="ＭＳ Ｐゴシック" charset="-128"/>
                <a:cs typeface="Arial" charset="0"/>
              </a:rPr>
              <a:t>First meeting of the WECAFC Fisheries Data and Statistics Working group		          </a:t>
            </a:r>
            <a:r>
              <a:rPr lang="en-GB" sz="1200" b="1" kern="1200" dirty="0">
                <a:solidFill>
                  <a:schemeClr val="bg1"/>
                </a:solidFill>
                <a:latin typeface="Cambria" pitchFamily="18" charset="0"/>
                <a:ea typeface="ＭＳ Ｐゴシック" charset="-128"/>
                <a:cs typeface="Arial" charset="0"/>
              </a:rPr>
              <a:t>Barbados, 14 – 16 May 2018</a:t>
            </a:r>
            <a:endParaRPr lang="fr-FR" sz="1200" b="1" kern="1200" dirty="0">
              <a:solidFill>
                <a:schemeClr val="bg1"/>
              </a:solidFill>
              <a:latin typeface="Cambria" pitchFamily="18" charset="0"/>
              <a:ea typeface="ＭＳ Ｐゴシック" charset="-128"/>
              <a:cs typeface="Arial" charset="0"/>
            </a:endParaRPr>
          </a:p>
        </p:txBody>
      </p:sp>
      <p:pic>
        <p:nvPicPr>
          <p:cNvPr id="12" name="Image 11" descr="http://www.fao.org/figis/servlet/IRS?iid=19618">
            <a:extLst>
              <a:ext uri="{FF2B5EF4-FFF2-40B4-BE49-F238E27FC236}">
                <a16:creationId xmlns:a16="http://schemas.microsoft.com/office/drawing/2014/main" id="{41CD319F-F855-4C78-95E0-D344067022A2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12"/>
            <a:ext cx="812165" cy="600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Cambria" pitchFamily="18" charset="0"/>
          <a:ea typeface="ＭＳ Ｐゴシック" charset="-128"/>
          <a:cs typeface="Cambria" pitchFamily="18" charset="0"/>
        </a:defRPr>
      </a:lvl1pPr>
      <a:lvl2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1pPr>
      <a:lvl2pPr marL="450850" indent="-271463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2pPr>
      <a:lvl3pPr marL="903288" indent="-190500" algn="l" rtl="0" fontAlgn="base">
        <a:spcBef>
          <a:spcPct val="20000"/>
        </a:spcBef>
        <a:spcAft>
          <a:spcPct val="0"/>
        </a:spcAft>
        <a:buClr>
          <a:srgbClr val="CC336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3pPr>
      <a:lvl4pPr marL="1341438" indent="-1778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4pPr>
      <a:lvl5pPr marL="1698625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5pPr>
      <a:lvl6pPr marL="21558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130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0702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5274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nn.laurent@fao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firms.fao.org/firms/resource/10064/en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firms.fao.org/firms/resource/6010/e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irms.fao.org/firms/fishery/758/en" TargetMode="External"/><Relationship Id="rId5" Type="http://schemas.openxmlformats.org/officeDocument/2006/relationships/hyperlink" Target="http://firms.fao.org/firms/fishery/642/en" TargetMode="External"/><Relationship Id="rId4" Type="http://schemas.openxmlformats.org/officeDocument/2006/relationships/hyperlink" Target="http://firms.fao.org/firms/resource/10319/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g"/><Relationship Id="rId12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892480" cy="720725"/>
          </a:xfrm>
        </p:spPr>
        <p:txBody>
          <a:bodyPr/>
          <a:lstStyle/>
          <a:p>
            <a:pPr algn="ctr"/>
            <a:r>
              <a:rPr lang="fr-FR" sz="2400" cap="none" dirty="0"/>
              <a:t>Introduction to the WECAFC </a:t>
            </a:r>
            <a:r>
              <a:rPr lang="fr-FR" sz="2400" cap="none" dirty="0" err="1"/>
              <a:t>Regional</a:t>
            </a:r>
            <a:r>
              <a:rPr lang="fr-FR" sz="2400" cap="none" dirty="0"/>
              <a:t> </a:t>
            </a:r>
            <a:r>
              <a:rPr lang="fr-FR" sz="2400" cap="none" dirty="0" err="1"/>
              <a:t>Database</a:t>
            </a:r>
            <a:br>
              <a:rPr lang="fr-FR" sz="2400" cap="none" dirty="0"/>
            </a:br>
            <a:br>
              <a:rPr lang="fr-FR" sz="2400" cap="none" dirty="0"/>
            </a:br>
            <a:endParaRPr lang="fr-FR" sz="2400" cap="none" dirty="0"/>
          </a:p>
        </p:txBody>
      </p:sp>
      <p:sp>
        <p:nvSpPr>
          <p:cNvPr id="15" name="Titre 3"/>
          <p:cNvSpPr txBox="1">
            <a:spLocks/>
          </p:cNvSpPr>
          <p:nvPr/>
        </p:nvSpPr>
        <p:spPr bwMode="auto">
          <a:xfrm>
            <a:off x="395536" y="5301208"/>
            <a:ext cx="67687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 sz="1600" kern="0" dirty="0">
                <a:latin typeface="Cambria" pitchFamily="18" charset="0"/>
                <a:ea typeface="ＭＳ Ｐゴシック" charset="-128"/>
              </a:rPr>
              <a:t>Yann LAURENT </a:t>
            </a:r>
            <a:r>
              <a:rPr lang="fr-FR" sz="1200" kern="0" dirty="0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ＭＳ Ｐゴシック" charset="-128"/>
              </a:rPr>
              <a:t>(</a:t>
            </a:r>
            <a:r>
              <a:rPr lang="fr-FR" sz="1200" kern="0" dirty="0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ＭＳ Ｐゴシック" charset="-128"/>
                <a:hlinkClick r:id="rId2"/>
              </a:rPr>
              <a:t>yann.laurent@fao.org</a:t>
            </a:r>
            <a:r>
              <a:rPr lang="fr-FR" sz="1200" kern="0" dirty="0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ＭＳ Ｐゴシック" charset="-128"/>
              </a:rPr>
              <a:t> ) </a:t>
            </a:r>
          </a:p>
          <a:p>
            <a:pPr lvl="0">
              <a:defRPr/>
            </a:pPr>
            <a:endParaRPr lang="fr-FR" sz="1600" kern="0" dirty="0">
              <a:solidFill>
                <a:srgbClr val="4D4D4D"/>
              </a:solidFill>
              <a:latin typeface="Cambria" pitchFamily="18" charset="0"/>
              <a:ea typeface="ＭＳ Ｐゴシック" charset="-128"/>
              <a:cs typeface="ＭＳ Ｐゴシック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mbria" pitchFamily="18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GB" b="1"/>
              <a:t>RFBs</a:t>
            </a:r>
            <a:r>
              <a:rPr lang="en-GB"/>
              <a:t>: </a:t>
            </a:r>
          </a:p>
          <a:p>
            <a:pPr marL="575310" lvl="1"/>
            <a:r>
              <a:rPr lang="en-GB" sz="1900"/>
              <a:t>to </a:t>
            </a:r>
            <a:r>
              <a:rPr lang="en-GB" sz="1900" u="sng"/>
              <a:t>increase visibility</a:t>
            </a:r>
            <a:r>
              <a:rPr lang="en-GB" sz="1900"/>
              <a:t> beyond their area of competence</a:t>
            </a:r>
          </a:p>
          <a:p>
            <a:pPr marL="575310" lvl="1"/>
            <a:r>
              <a:rPr lang="en-GB" sz="1900"/>
              <a:t>to provide a </a:t>
            </a:r>
            <a:r>
              <a:rPr lang="en-GB" sz="1900" u="sng"/>
              <a:t>dissemination capacity</a:t>
            </a:r>
            <a:r>
              <a:rPr lang="en-GB" sz="1900"/>
              <a:t> when no other dissemination mechanism exists</a:t>
            </a:r>
          </a:p>
          <a:p>
            <a:pPr marL="575310" lvl="1"/>
            <a:r>
              <a:rPr lang="en-GB" sz="1900"/>
              <a:t>to foster </a:t>
            </a:r>
            <a:r>
              <a:rPr lang="en-GB" sz="1900" u="sng"/>
              <a:t>information exchange</a:t>
            </a:r>
            <a:r>
              <a:rPr lang="en-GB" sz="1900"/>
              <a:t> in context where data sharing is a sensitive issue or would require </a:t>
            </a:r>
            <a:r>
              <a:rPr lang="en-GB" sz="1900" u="sng"/>
              <a:t>long learning curve</a:t>
            </a:r>
          </a:p>
          <a:p>
            <a:pPr marL="575310" lvl="1"/>
            <a:r>
              <a:rPr lang="en-GB" sz="1900"/>
              <a:t>to be </a:t>
            </a:r>
            <a:r>
              <a:rPr lang="en-GB" sz="1900" u="sng"/>
              <a:t>functional to needs of Fishery Management Plans</a:t>
            </a:r>
            <a:r>
              <a:rPr lang="en-GB" sz="1900"/>
              <a:t> </a:t>
            </a:r>
          </a:p>
          <a:p>
            <a:pPr marL="575310" lvl="1"/>
            <a:r>
              <a:rPr lang="en-GB" sz="1900" u="sng"/>
              <a:t>regional dashboard of indicators</a:t>
            </a:r>
            <a:r>
              <a:rPr lang="en-GB" sz="1900"/>
              <a:t> for the State of environment</a:t>
            </a:r>
          </a:p>
          <a:p>
            <a:pPr lvl="0"/>
            <a:r>
              <a:rPr lang="en-GB" b="1"/>
              <a:t>National agencies</a:t>
            </a:r>
            <a:r>
              <a:rPr lang="en-GB"/>
              <a:t> of governments dealing with fisheries reporting</a:t>
            </a:r>
          </a:p>
          <a:p>
            <a:pPr lvl="0"/>
            <a:r>
              <a:rPr lang="en-GB" b="1"/>
              <a:t>Analysts and instruments </a:t>
            </a:r>
            <a:r>
              <a:rPr lang="en-GB"/>
              <a:t>(e.g. SDG14) working on global monitoring of state of fishery resources</a:t>
            </a:r>
          </a:p>
          <a:p>
            <a:r>
              <a:rPr lang="en-GB" b="1"/>
              <a:t>NGOs</a:t>
            </a:r>
            <a:r>
              <a:rPr lang="en-GB"/>
              <a:t> promoting sustainable fisheries and promoting progress in fisheries management (FIPs), including through traceability of fish products</a:t>
            </a:r>
          </a:p>
          <a:p>
            <a:r>
              <a:rPr lang="en-GB" b="1"/>
              <a:t>Stakeholders</a:t>
            </a:r>
            <a:r>
              <a:rPr lang="en-GB"/>
              <a:t> (e.g. fishermen associations) and </a:t>
            </a:r>
            <a:r>
              <a:rPr lang="en-GB" b="1"/>
              <a:t>General public</a:t>
            </a:r>
            <a:r>
              <a:rPr lang="en-GB"/>
              <a:t>, to whom fishery data should be made available in </a:t>
            </a:r>
            <a:r>
              <a:rPr lang="en-GB" u="sng"/>
              <a:t>more immediate and easy ways</a:t>
            </a:r>
            <a:endParaRPr lang="en-GB" b="1" u="sng"/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908397"/>
            <a:ext cx="6445250" cy="720725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FIRMS target audience and value proposition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DDAB9D-7B0F-4EAC-9756-F7C062BFF4A5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0133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720771"/>
            <a:ext cx="6445250" cy="720725"/>
          </a:xfrm>
        </p:spPr>
        <p:txBody>
          <a:bodyPr>
            <a:normAutofit/>
          </a:bodyPr>
          <a:lstStyle/>
          <a:p>
            <a:r>
              <a:rPr lang="en-GB" sz="3600" dirty="0"/>
              <a:t>FIRMS Data coverage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865292" y="1820042"/>
            <a:ext cx="3996926" cy="2320994"/>
            <a:chOff x="3995936" y="3671206"/>
            <a:chExt cx="4945857" cy="2952301"/>
          </a:xfrm>
        </p:grpSpPr>
        <p:pic>
          <p:nvPicPr>
            <p:cNvPr id="3076" name="Picture 4" descr="Figure 1: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671206"/>
              <a:ext cx="4945857" cy="2952301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" name="TextBox 5"/>
            <p:cNvSpPr txBox="1"/>
            <p:nvPr/>
          </p:nvSpPr>
          <p:spPr>
            <a:xfrm>
              <a:off x="6759006" y="5855394"/>
              <a:ext cx="2162611" cy="600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100" dirty="0"/>
                <a:t>FIRMS Marine Resources data coverage (tuna resources not included)</a:t>
              </a:r>
              <a:endParaRPr lang="en-US" sz="11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65292" y="4310435"/>
            <a:ext cx="4035094" cy="2361265"/>
            <a:chOff x="4835619" y="3573016"/>
            <a:chExt cx="4035094" cy="2361265"/>
          </a:xfrm>
        </p:grpSpPr>
        <p:pic>
          <p:nvPicPr>
            <p:cNvPr id="3078" name="Picture 6" descr="Figure 2: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619" y="3573016"/>
              <a:ext cx="3996926" cy="2361265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6876256" y="5634505"/>
              <a:ext cx="19944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FIRMS Fisheries data coverage</a:t>
              </a:r>
            </a:p>
          </p:txBody>
        </p:sp>
      </p:grpSp>
      <p:sp>
        <p:nvSpPr>
          <p:cNvPr id="9" name="Content Placeholder 2"/>
          <p:cNvSpPr>
            <a:spLocks noGrp="1"/>
          </p:cNvSpPr>
          <p:nvPr/>
        </p:nvSpPr>
        <p:spPr>
          <a:xfrm>
            <a:off x="144274" y="1814721"/>
            <a:ext cx="4704713" cy="235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>
                <a:solidFill>
                  <a:srgbClr val="073E87"/>
                </a:solidFill>
              </a:rPr>
              <a:t>Published inventory of </a:t>
            </a:r>
            <a:r>
              <a:rPr lang="en-GB" sz="1800" b="1" dirty="0">
                <a:solidFill>
                  <a:srgbClr val="073E87"/>
                </a:solidFill>
              </a:rPr>
              <a:t>1479</a:t>
            </a:r>
            <a:r>
              <a:rPr lang="en-GB" sz="1800" dirty="0">
                <a:solidFill>
                  <a:srgbClr val="073E87"/>
                </a:solidFill>
              </a:rPr>
              <a:t>  stocks and </a:t>
            </a:r>
            <a:r>
              <a:rPr lang="en-GB" sz="1800" b="1" dirty="0">
                <a:solidFill>
                  <a:srgbClr val="073E87"/>
                </a:solidFill>
              </a:rPr>
              <a:t>738</a:t>
            </a:r>
            <a:r>
              <a:rPr lang="en-GB" sz="1800" dirty="0">
                <a:solidFill>
                  <a:srgbClr val="073E87"/>
                </a:solidFill>
              </a:rPr>
              <a:t>  fisheries </a:t>
            </a: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>
                <a:solidFill>
                  <a:srgbClr val="073E87"/>
                </a:solidFill>
              </a:rPr>
              <a:t>Published status reports for about  </a:t>
            </a:r>
            <a:r>
              <a:rPr lang="en-GB" sz="1800" b="1" dirty="0">
                <a:solidFill>
                  <a:srgbClr val="073E87"/>
                </a:solidFill>
              </a:rPr>
              <a:t>600</a:t>
            </a:r>
            <a:r>
              <a:rPr lang="en-GB" sz="1800" dirty="0">
                <a:solidFill>
                  <a:srgbClr val="073E87"/>
                </a:solidFill>
              </a:rPr>
              <a:t> stocks and </a:t>
            </a:r>
            <a:r>
              <a:rPr lang="en-GB" sz="1800" b="1" dirty="0">
                <a:solidFill>
                  <a:srgbClr val="073E87"/>
                </a:solidFill>
              </a:rPr>
              <a:t>250</a:t>
            </a:r>
            <a:r>
              <a:rPr lang="en-GB" sz="1800" dirty="0">
                <a:solidFill>
                  <a:srgbClr val="073E87"/>
                </a:solidFill>
              </a:rPr>
              <a:t> fisheries</a:t>
            </a: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600" dirty="0">
                <a:solidFill>
                  <a:srgbClr val="073E87"/>
                </a:solidFill>
              </a:rPr>
              <a:t>Identified records with no published status:</a:t>
            </a:r>
          </a:p>
          <a:p>
            <a:pPr marL="57531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800" dirty="0">
                <a:solidFill>
                  <a:srgbClr val="073E87"/>
                </a:solidFill>
              </a:rPr>
              <a:t>~ 900 stocks</a:t>
            </a:r>
          </a:p>
          <a:p>
            <a:pPr marL="57531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GB" sz="1800" dirty="0">
                <a:solidFill>
                  <a:srgbClr val="073E87"/>
                </a:solidFill>
              </a:rPr>
              <a:t>~ 500 fisheries</a:t>
            </a:r>
            <a:endParaRPr lang="en-US" sz="1800" dirty="0">
              <a:solidFill>
                <a:srgbClr val="073E87"/>
              </a:solidFill>
            </a:endParaRPr>
          </a:p>
          <a:p>
            <a:pPr marL="17526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GB" sz="1800" dirty="0">
              <a:solidFill>
                <a:srgbClr val="073E87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2"/>
                </a:solidFill>
              </a:rPr>
              <a:t> </a:t>
            </a:r>
            <a:br>
              <a:rPr lang="en-GB" sz="1200" dirty="0">
                <a:solidFill>
                  <a:schemeClr val="tx2"/>
                </a:solidFill>
              </a:rPr>
            </a:b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76" y="4099755"/>
            <a:ext cx="4612452" cy="2571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07" y="1250533"/>
            <a:ext cx="6037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</a:rPr>
              <a:t>FIRMS is reporting on </a:t>
            </a:r>
            <a:r>
              <a:rPr lang="en-US" sz="2000" b="1" dirty="0">
                <a:solidFill>
                  <a:schemeClr val="tx2"/>
                </a:solidFill>
              </a:rPr>
              <a:t>Marine Resources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b="1" dirty="0">
                <a:solidFill>
                  <a:schemeClr val="tx2"/>
                </a:solidFill>
              </a:rPr>
              <a:t>Fisheries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76528927-67F2-4346-8A69-E97D99A13E36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87361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2947">
            <a:off x="1176895" y="4608410"/>
            <a:ext cx="3731361" cy="1985827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7215">
            <a:off x="2174075" y="2880172"/>
            <a:ext cx="3520312" cy="161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67">
            <a:off x="5696312" y="1674802"/>
            <a:ext cx="3060077" cy="153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903185"/>
            <a:ext cx="8892480" cy="2173887"/>
          </a:xfrm>
        </p:spPr>
        <p:txBody>
          <a:bodyPr>
            <a:noAutofit/>
          </a:bodyPr>
          <a:lstStyle/>
          <a:p>
            <a:pPr lvl="0"/>
            <a:r>
              <a:rPr lang="en-GB" sz="2000"/>
              <a:t>Marine Resource &amp; Fishery Inventories (Excel)</a:t>
            </a:r>
          </a:p>
          <a:p>
            <a:pPr lvl="0"/>
            <a:r>
              <a:rPr lang="en-GB" sz="2000"/>
              <a:t>Standards and guidelines</a:t>
            </a:r>
          </a:p>
          <a:p>
            <a:pPr lvl="0"/>
            <a:r>
              <a:rPr lang="en-GB" sz="2000"/>
              <a:t>Fact Sheets</a:t>
            </a:r>
          </a:p>
          <a:p>
            <a:pPr lvl="0"/>
            <a:r>
              <a:rPr lang="en-GB" sz="2000"/>
              <a:t>Search interfaces</a:t>
            </a:r>
          </a:p>
          <a:p>
            <a:pPr lvl="0"/>
            <a:r>
              <a:rPr lang="en-GB" sz="2000"/>
              <a:t>Map viewer </a:t>
            </a:r>
          </a:p>
          <a:p>
            <a:pPr lvl="0"/>
            <a:r>
              <a:rPr lang="en-GB" sz="2000"/>
              <a:t>Web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24" y="2656458"/>
            <a:ext cx="3011556" cy="220995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33" y="3797012"/>
            <a:ext cx="3011556" cy="2405681"/>
          </a:xfrm>
          <a:prstGeom prst="flowChartDocumen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/>
              <a:t>FIRMS Products</a:t>
            </a:r>
            <a:endParaRPr lang="en-US" sz="31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94">
            <a:off x="3339837" y="4686738"/>
            <a:ext cx="2744734" cy="1558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itre 3">
            <a:extLst>
              <a:ext uri="{FF2B5EF4-FFF2-40B4-BE49-F238E27FC236}">
                <a16:creationId xmlns:a16="http://schemas.microsoft.com/office/drawing/2014/main" id="{016B5EFD-DDCC-470C-9034-F8B3C7BC409D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08595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67">
            <a:off x="5549719" y="4168119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16" y="1731873"/>
            <a:ext cx="8892480" cy="5270231"/>
          </a:xfrm>
        </p:spPr>
        <p:txBody>
          <a:bodyPr>
            <a:noAutofit/>
          </a:bodyPr>
          <a:lstStyle/>
          <a:p>
            <a:r>
              <a:rPr lang="en-GB" sz="2200"/>
              <a:t>Inventories constitute the </a:t>
            </a:r>
            <a:r>
              <a:rPr lang="en-GB" sz="2200" b="1"/>
              <a:t>backbone</a:t>
            </a:r>
            <a:r>
              <a:rPr lang="en-GB" sz="2200"/>
              <a:t> of the FIRMS knowledge base. Inventories provide the complete picture from which to </a:t>
            </a:r>
            <a:r>
              <a:rPr lang="en-GB" sz="2200" b="1"/>
              <a:t>assess</a:t>
            </a:r>
            <a:r>
              <a:rPr lang="en-GB" sz="2200"/>
              <a:t> current level of knowledge </a:t>
            </a:r>
          </a:p>
          <a:p>
            <a:pPr lvl="0"/>
            <a:r>
              <a:rPr lang="en-GB" sz="2200"/>
              <a:t>Marine Resources and Fisheries are inventoried for </a:t>
            </a:r>
            <a:r>
              <a:rPr lang="en-GB" sz="2200" b="1"/>
              <a:t>reporting purpose</a:t>
            </a:r>
          </a:p>
          <a:p>
            <a:r>
              <a:rPr lang="en-GB" sz="2200"/>
              <a:t>To capture </a:t>
            </a:r>
            <a:r>
              <a:rPr lang="en-GB" sz="2200" b="1"/>
              <a:t>status and trends </a:t>
            </a:r>
            <a:r>
              <a:rPr lang="en-GB" sz="2200"/>
              <a:t>of Marine Resources and </a:t>
            </a:r>
            <a:r>
              <a:rPr lang="en-US" sz="2200"/>
              <a:t>Fisheries</a:t>
            </a:r>
            <a:endParaRPr lang="en-GB" sz="2200" b="1"/>
          </a:p>
          <a:p>
            <a:pPr lvl="0"/>
            <a:r>
              <a:rPr lang="en-GB" sz="2200"/>
              <a:t>The inventory is implemented using an </a:t>
            </a:r>
            <a:r>
              <a:rPr lang="en-GB" sz="2200" b="1"/>
              <a:t>Excel</a:t>
            </a:r>
            <a:r>
              <a:rPr lang="en-GB" sz="2200"/>
              <a:t> format for initial data input</a:t>
            </a:r>
          </a:p>
          <a:p>
            <a:pPr lvl="0"/>
            <a:r>
              <a:rPr lang="en-GB" sz="2200"/>
              <a:t>Once harmonized according FIRMS standards and validated by data owners, information is stored into the FIRMS database and published as </a:t>
            </a:r>
            <a:r>
              <a:rPr lang="en-GB" sz="2200" b="1"/>
              <a:t>fact sheets</a:t>
            </a:r>
            <a:r>
              <a:rPr lang="en-GB" sz="2200"/>
              <a:t> </a:t>
            </a:r>
          </a:p>
          <a:p>
            <a:pPr lvl="0"/>
            <a:r>
              <a:rPr lang="en-GB" sz="2200"/>
              <a:t>Through their data inputs in FIRMS, partners contribute to the </a:t>
            </a:r>
            <a:r>
              <a:rPr lang="en-GB" sz="2200" b="1"/>
              <a:t>global inventory</a:t>
            </a:r>
            <a:r>
              <a:rPr lang="en-GB" sz="2200"/>
              <a:t> of marine resources and fisheries.</a:t>
            </a:r>
            <a:r>
              <a:rPr lang="en-GB"/>
              <a:t>	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5165" y="924883"/>
            <a:ext cx="6445250" cy="720725"/>
          </a:xfrm>
        </p:spPr>
        <p:txBody>
          <a:bodyPr>
            <a:normAutofit fontScale="90000"/>
          </a:bodyPr>
          <a:lstStyle/>
          <a:p>
            <a:r>
              <a:rPr lang="en-GB" sz="3200" b="1" i="1" dirty="0"/>
              <a:t>FIRMS Marine Resource &amp; Fishery inventories</a:t>
            </a:r>
            <a:endParaRPr lang="en-US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93034" y="6294192"/>
            <a:ext cx="499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“You manage what you can measure”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0F824644-3FBA-46B5-A6CC-5BBB1A23A529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417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8734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Striped Right Arrow 7"/>
          <p:cNvSpPr/>
          <p:nvPr/>
        </p:nvSpPr>
        <p:spPr>
          <a:xfrm rot="1150232">
            <a:off x="3085155" y="3746407"/>
            <a:ext cx="1224136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869">
            <a:off x="3974179" y="4745081"/>
            <a:ext cx="2909364" cy="170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605">
            <a:off x="6680429" y="3621538"/>
            <a:ext cx="1866541" cy="26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44016" y="1844825"/>
            <a:ext cx="8794659" cy="792087"/>
          </a:xfrm>
        </p:spPr>
        <p:txBody>
          <a:bodyPr>
            <a:noAutofit/>
          </a:bodyPr>
          <a:lstStyle/>
          <a:p>
            <a:pPr lvl="0"/>
            <a:r>
              <a:rPr lang="en-GB"/>
              <a:t>One input many outputs: fact sheets, maps, publications, etc. </a:t>
            </a:r>
            <a:endParaRPr lang="en-US" sz="110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70384" y="753727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 b="1" i="1" dirty="0"/>
              <a:t>FIRMS Marine Resource &amp; Fishery inventories</a:t>
            </a:r>
            <a:endParaRPr lang="en-US" sz="3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678">
            <a:off x="4512197" y="2603796"/>
            <a:ext cx="2592288" cy="2152154"/>
          </a:xfrm>
          <a:prstGeom prst="flowChartDocumen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75997A84-88C2-430F-BB7B-307C3A382D77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8629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144016" y="1750696"/>
            <a:ext cx="8820472" cy="2520279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Examples of fact sheets</a:t>
            </a:r>
          </a:p>
          <a:p>
            <a:pPr lvl="1"/>
            <a:r>
              <a:rPr lang="en-GB" sz="1800" b="1" dirty="0"/>
              <a:t>CCSBT - </a:t>
            </a:r>
            <a:r>
              <a:rPr lang="en-GB" sz="1800" b="1" dirty="0">
                <a:hlinkClick r:id="rId2"/>
              </a:rPr>
              <a:t>Southern Bluefin tuna</a:t>
            </a:r>
            <a:br>
              <a:rPr lang="en-GB" sz="1800" dirty="0"/>
            </a:br>
            <a:r>
              <a:rPr lang="en-GB" sz="1800" b="1" dirty="0"/>
              <a:t>IATTC - </a:t>
            </a:r>
            <a:r>
              <a:rPr lang="en-GB" sz="1800" b="1" dirty="0">
                <a:hlinkClick r:id="rId3"/>
              </a:rPr>
              <a:t>Swordfish - </a:t>
            </a:r>
            <a:r>
              <a:rPr lang="en-GB" sz="1800" b="1" dirty="0" err="1">
                <a:hlinkClick r:id="rId3"/>
              </a:rPr>
              <a:t>Northeastern</a:t>
            </a:r>
            <a:r>
              <a:rPr lang="en-GB" sz="1800" b="1" dirty="0">
                <a:hlinkClick r:id="rId3"/>
              </a:rPr>
              <a:t> Pacific</a:t>
            </a:r>
            <a:br>
              <a:rPr lang="en-GB" sz="1800" dirty="0"/>
            </a:br>
            <a:r>
              <a:rPr lang="en-GB" sz="1800" b="1" dirty="0"/>
              <a:t>NAFO - </a:t>
            </a:r>
            <a:r>
              <a:rPr lang="en-GB" sz="1800" b="1" dirty="0">
                <a:hlinkClick r:id="rId4"/>
              </a:rPr>
              <a:t>Atlantic Cod - Flemish Cap</a:t>
            </a:r>
            <a:endParaRPr lang="en-GB" sz="1800" b="1" dirty="0"/>
          </a:p>
          <a:p>
            <a:pPr lvl="1"/>
            <a:r>
              <a:rPr lang="en-US" sz="1800" b="1" dirty="0"/>
              <a:t>CECAF - </a:t>
            </a:r>
            <a:r>
              <a:rPr lang="en-GB" sz="1800" b="1" dirty="0">
                <a:hlinkClick r:id="rId5"/>
              </a:rPr>
              <a:t>Angola : Gillnet demersal fish fishery - Angolan waters </a:t>
            </a:r>
            <a:endParaRPr lang="en-GB" sz="1800" b="1" dirty="0"/>
          </a:p>
          <a:p>
            <a:pPr lvl="1"/>
            <a:r>
              <a:rPr lang="en-US" sz="1800" b="1" dirty="0"/>
              <a:t>SEAFO - </a:t>
            </a:r>
            <a:r>
              <a:rPr lang="en-GB" sz="1800" b="1" dirty="0">
                <a:hlinkClick r:id="rId6"/>
              </a:rPr>
              <a:t>South East Atlantic SEAFO High seas fisheries</a:t>
            </a:r>
            <a:endParaRPr lang="en-US" sz="18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199" y="888382"/>
            <a:ext cx="8229600" cy="1252728"/>
          </a:xfrm>
        </p:spPr>
        <p:txBody>
          <a:bodyPr>
            <a:normAutofit/>
          </a:bodyPr>
          <a:lstStyle/>
          <a:p>
            <a:r>
              <a:rPr lang="en-GB" sz="3200" b="1" i="1" dirty="0"/>
              <a:t>FIRMS Marine Resource &amp; Fishery fact sheets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019">
            <a:off x="5076757" y="3988268"/>
            <a:ext cx="2775769" cy="207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8152">
            <a:off x="1249924" y="4066166"/>
            <a:ext cx="2576209" cy="1996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7039" y="612174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“Data tell, stories sell”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234F3E51-DEA1-408C-816A-8EB05C17F277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39544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065315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Minimum data </a:t>
            </a:r>
            <a:r>
              <a:rPr lang="fr-FR" b="1" dirty="0" err="1"/>
              <a:t>requirements</a:t>
            </a:r>
            <a:r>
              <a:rPr lang="fr-FR" b="1" dirty="0"/>
              <a:t> </a:t>
            </a:r>
            <a:r>
              <a:rPr lang="fr-FR" dirty="0"/>
              <a:t>to </a:t>
            </a:r>
            <a:r>
              <a:rPr lang="fr-FR" dirty="0" err="1"/>
              <a:t>facilitate</a:t>
            </a:r>
            <a:r>
              <a:rPr lang="fr-FR" dirty="0"/>
              <a:t> </a:t>
            </a:r>
            <a:r>
              <a:rPr lang="fr-FR" dirty="0" err="1"/>
              <a:t>reporting</a:t>
            </a:r>
            <a:r>
              <a:rPr lang="fr-FR" dirty="0"/>
              <a:t> to FIRMS</a:t>
            </a:r>
            <a:br>
              <a:rPr lang="fr-FR" dirty="0"/>
            </a:br>
            <a:endParaRPr lang="fr-FR" dirty="0"/>
          </a:p>
          <a:p>
            <a:r>
              <a:rPr lang="en-GB" b="1" dirty="0"/>
              <a:t>FIRMS maps viewer</a:t>
            </a:r>
            <a:r>
              <a:rPr lang="en-GB" dirty="0"/>
              <a:t>, and other on-line services </a:t>
            </a:r>
            <a:br>
              <a:rPr lang="en-GB" dirty="0"/>
            </a:br>
            <a:endParaRPr lang="en-GB" dirty="0"/>
          </a:p>
          <a:p>
            <a:r>
              <a:rPr lang="en-GB" dirty="0"/>
              <a:t>Dashboard of stock status indicators for the region – </a:t>
            </a:r>
            <a:r>
              <a:rPr lang="en-GB" b="1" dirty="0"/>
              <a:t>traffic light approach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Global Record for Stocks and Fisheries</a:t>
            </a:r>
            <a:r>
              <a:rPr lang="en-GB" dirty="0"/>
              <a:t>: towards</a:t>
            </a:r>
          </a:p>
          <a:p>
            <a:pPr lvl="1"/>
            <a:r>
              <a:rPr lang="en-US" dirty="0"/>
              <a:t>supporting a live SDG 14.4.1 indicator “</a:t>
            </a:r>
            <a:r>
              <a:rPr lang="en-US" u="sng" dirty="0"/>
              <a:t>Proportion of fish stocks within biologically sustainable levels</a:t>
            </a:r>
            <a:r>
              <a:rPr lang="en-US" dirty="0"/>
              <a:t>”</a:t>
            </a:r>
            <a:endParaRPr lang="en-GB" dirty="0"/>
          </a:p>
          <a:p>
            <a:pPr lvl="1"/>
            <a:r>
              <a:rPr lang="en-GB" dirty="0"/>
              <a:t>use of FIRMS stocks and fisheries references for </a:t>
            </a:r>
            <a:r>
              <a:rPr lang="en-GB" b="1" dirty="0"/>
              <a:t>traceability</a:t>
            </a:r>
            <a:r>
              <a:rPr lang="en-GB" dirty="0"/>
              <a:t> purpose  (also contribute to support 14.6.1 “Progress by countries in the degree of implementation of international instruments aiming to combat illegal, unreported and unregulated fishing”)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900" i="1" dirty="0">
                <a:solidFill>
                  <a:srgbClr val="7030A0"/>
                </a:solidFill>
              </a:rPr>
              <a:t>Cost-effective solutions for enhancing benefits and returns on investments</a:t>
            </a:r>
            <a:endParaRPr lang="en-GB" sz="2900" i="1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72929" y="1052736"/>
            <a:ext cx="8229600" cy="1252728"/>
          </a:xfrm>
        </p:spPr>
        <p:txBody>
          <a:bodyPr>
            <a:noAutofit/>
          </a:bodyPr>
          <a:lstStyle/>
          <a:p>
            <a:r>
              <a:rPr lang="en-US" sz="3200" dirty="0"/>
              <a:t>FIRMS 10 years after</a:t>
            </a:r>
            <a:br>
              <a:rPr lang="en-US" sz="3200" dirty="0"/>
            </a:br>
            <a:r>
              <a:rPr lang="en-US" sz="2800" dirty="0"/>
              <a:t>Directions for fulfilling the next 10 years ambition </a:t>
            </a:r>
            <a:br>
              <a:rPr lang="en-US" sz="2800" dirty="0"/>
            </a:br>
            <a:endParaRPr lang="en-GB" sz="2800" strike="sngStrike" dirty="0">
              <a:solidFill>
                <a:srgbClr val="FF0000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4CB781F-75BD-49CC-91BE-D21A1D19DAAC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138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1368152"/>
          </a:xfrm>
        </p:spPr>
        <p:txBody>
          <a:bodyPr/>
          <a:lstStyle/>
          <a:p>
            <a:r>
              <a:rPr lang="en-GB"/>
              <a:t>Towards mechanisms ensuring reporting timeliness</a:t>
            </a:r>
          </a:p>
          <a:p>
            <a:r>
              <a:rPr lang="fr-FR" err="1"/>
              <a:t>Mainstream</a:t>
            </a:r>
            <a:r>
              <a:rPr lang="fr-FR"/>
              <a:t> the FIRMS </a:t>
            </a:r>
            <a:r>
              <a:rPr lang="fr-FR" err="1"/>
              <a:t>reporting</a:t>
            </a:r>
            <a:r>
              <a:rPr lang="fr-FR"/>
              <a:t> flow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Partner’s</a:t>
            </a:r>
            <a:r>
              <a:rPr lang="fr-FR"/>
              <a:t> </a:t>
            </a:r>
            <a:r>
              <a:rPr lang="fr-FR" err="1"/>
              <a:t>established</a:t>
            </a:r>
            <a:r>
              <a:rPr lang="fr-FR"/>
              <a:t> </a:t>
            </a:r>
            <a:r>
              <a:rPr lang="fr-FR" err="1"/>
              <a:t>reporting</a:t>
            </a:r>
            <a:r>
              <a:rPr lang="fr-FR"/>
              <a:t> </a:t>
            </a:r>
            <a:r>
              <a:rPr lang="fr-FR" err="1"/>
              <a:t>procedures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4526"/>
            <a:ext cx="3359860" cy="169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triped Right Arrow 3"/>
          <p:cNvSpPr/>
          <p:nvPr/>
        </p:nvSpPr>
        <p:spPr>
          <a:xfrm>
            <a:off x="4067944" y="4293096"/>
            <a:ext cx="1224136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9">
            <a:off x="5796136" y="3212976"/>
            <a:ext cx="2016224" cy="183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397">
            <a:off x="6224784" y="4173921"/>
            <a:ext cx="1605926" cy="228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8AE31660-FF75-4FCB-9148-FC42E42A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313" y="115888"/>
            <a:ext cx="6445250" cy="720725"/>
          </a:xfrm>
        </p:spPr>
        <p:txBody>
          <a:bodyPr/>
          <a:lstStyle/>
          <a:p>
            <a:r>
              <a:rPr lang="en-US" i="1" dirty="0"/>
              <a:t>FIRMS Inventories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06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8750" y="996337"/>
            <a:ext cx="6445250" cy="720725"/>
          </a:xfrm>
        </p:spPr>
        <p:txBody>
          <a:bodyPr>
            <a:normAutofit/>
          </a:bodyPr>
          <a:lstStyle/>
          <a:p>
            <a:r>
              <a:rPr lang="en-US" sz="3600" dirty="0"/>
              <a:t>Traffic light approach</a:t>
            </a:r>
            <a:endParaRPr lang="en-GB" sz="36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528374" y="2204864"/>
          <a:ext cx="2448272" cy="19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97" y="3284984"/>
            <a:ext cx="2663301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0"/>
          <a:stretch/>
        </p:blipFill>
        <p:spPr>
          <a:xfrm rot="506656">
            <a:off x="2821276" y="2339039"/>
            <a:ext cx="3859620" cy="958772"/>
          </a:xfrm>
          <a:prstGeom prst="snipRoundRect">
            <a:avLst/>
          </a:prstGeom>
        </p:spPr>
      </p:pic>
      <p:pic>
        <p:nvPicPr>
          <p:cNvPr id="11" name="Picture 2" descr="Status of fish stocks in relation to Good Environmental Statu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634"/>
          <a:stretch/>
        </p:blipFill>
        <p:spPr bwMode="auto">
          <a:xfrm rot="20717400">
            <a:off x="351729" y="2086493"/>
            <a:ext cx="1526128" cy="138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944" y="5246266"/>
            <a:ext cx="4511011" cy="83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648" y="5327559"/>
            <a:ext cx="1368152" cy="839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id="{E6077156-BCF7-4062-8C77-1545B2B48F66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95662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78" y="1331243"/>
            <a:ext cx="7543643" cy="3456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6868" y="741808"/>
            <a:ext cx="7344816" cy="7207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FIRMS Stocks &amp; Fisheries Map Viewer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2534" y="5427021"/>
            <a:ext cx="757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Interactive mapping application to browse the status of stocks and fisheries inventoried by the FIRMS partners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A4254F84-14AA-43F3-AF4D-F9F50EFC9AD4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84379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397439647"/>
              </p:ext>
            </p:extLst>
          </p:nvPr>
        </p:nvGraphicFramePr>
        <p:xfrm>
          <a:off x="899592" y="1124744"/>
          <a:ext cx="7416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87F801F5-00AD-407A-87F2-C6BCCDDA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94536"/>
            <a:ext cx="8640960" cy="953830"/>
          </a:xfrm>
        </p:spPr>
        <p:txBody>
          <a:bodyPr>
            <a:normAutofit/>
          </a:bodyPr>
          <a:lstStyle/>
          <a:p>
            <a:r>
              <a:rPr lang="en-GB" sz="3600" b="1"/>
              <a:t>Global Record for Stocks and Fisheries</a:t>
            </a:r>
            <a:endParaRPr lang="en-GB" sz="3600"/>
          </a:p>
        </p:txBody>
      </p:sp>
      <p:sp>
        <p:nvSpPr>
          <p:cNvPr id="4" name="Flowchart: Magnetic Disk 3"/>
          <p:cNvSpPr/>
          <p:nvPr/>
        </p:nvSpPr>
        <p:spPr>
          <a:xfrm>
            <a:off x="715343" y="1916832"/>
            <a:ext cx="7713315" cy="464158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7030A0"/>
                </a:solidFill>
              </a:rPr>
              <a:t>Fisheries and Resources Monitoring System (FIRMS)</a:t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7030A0"/>
                </a:solidFill>
              </a:rPr>
              <a:t>RAM Legacy Stock Assessment Database</a:t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err="1">
                <a:solidFill>
                  <a:srgbClr val="7030A0"/>
                </a:solidFill>
              </a:rPr>
              <a:t>FishSource</a:t>
            </a:r>
            <a:br>
              <a:rPr lang="en-GB" sz="2400" b="1">
                <a:solidFill>
                  <a:srgbClr val="7030A0"/>
                </a:solidFill>
              </a:rPr>
            </a:br>
            <a:endParaRPr lang="en-GB" sz="2400" b="1">
              <a:solidFill>
                <a:srgbClr val="7030A0"/>
              </a:solidFill>
            </a:endParaRPr>
          </a:p>
          <a:p>
            <a:endParaRPr lang="en-US" sz="2400" b="1">
              <a:solidFill>
                <a:srgbClr val="7030A0"/>
              </a:solidFill>
            </a:endParaRPr>
          </a:p>
        </p:txBody>
      </p:sp>
      <p:pic>
        <p:nvPicPr>
          <p:cNvPr id="7" name="Picture 4" descr="Fish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59797"/>
            <a:ext cx="1574711" cy="5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igisapps.fao.org/FIGISwiki/images/FIRMS_logo_transparent_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99981"/>
            <a:ext cx="1174328" cy="5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ramlegacy.marinebiodiversity.ca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55" y="4786791"/>
            <a:ext cx="2348655" cy="4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348880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2"/>
                </a:solidFill>
              </a:rPr>
              <a:t>Comprehensive and shared global reference set of </a:t>
            </a:r>
          </a:p>
          <a:p>
            <a:pPr algn="ctr"/>
            <a:r>
              <a:rPr lang="en-GB" b="1">
                <a:solidFill>
                  <a:schemeClr val="tx2"/>
                </a:solidFill>
              </a:rPr>
              <a:t>stocks and fisheries records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sz="1600">
                <a:solidFill>
                  <a:schemeClr val="tx2"/>
                </a:solidFill>
              </a:rPr>
              <a:t> </a:t>
            </a:r>
            <a:br>
              <a:rPr lang="en-GB" sz="1600">
                <a:solidFill>
                  <a:schemeClr val="tx2"/>
                </a:solidFill>
              </a:rPr>
            </a:br>
            <a:r>
              <a:rPr lang="en-GB" sz="1400">
                <a:solidFill>
                  <a:schemeClr val="tx2"/>
                </a:solidFill>
              </a:rPr>
              <a:t>(a component of the </a:t>
            </a:r>
            <a:r>
              <a:rPr lang="en-GB" sz="1400" err="1">
                <a:solidFill>
                  <a:schemeClr val="tx2"/>
                </a:solidFill>
              </a:rPr>
              <a:t>BlueBRIDGE</a:t>
            </a:r>
            <a:r>
              <a:rPr lang="en-GB" sz="1400">
                <a:solidFill>
                  <a:schemeClr val="tx2"/>
                </a:solidFill>
              </a:rPr>
              <a:t> project – EU Horizon 2020)</a:t>
            </a:r>
            <a:endParaRPr lang="en-GB" sz="1600">
              <a:solidFill>
                <a:schemeClr val="tx2"/>
              </a:solidFill>
            </a:endParaRPr>
          </a:p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268">
            <a:off x="7300354" y="5614911"/>
            <a:ext cx="1518332" cy="72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7E76BF55-6C08-4A0B-B92E-AA651DC99363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09450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9374">
            <a:off x="5713120" y="3942025"/>
            <a:ext cx="2921172" cy="2403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39"/>
            <a:ext cx="8640960" cy="23588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900" b="1" dirty="0"/>
              <a:t>FIRMS, as a global reporting tool on fisheries and resources status &amp; trends, is expected to be instrumental to the SDG 14 </a:t>
            </a:r>
            <a:br>
              <a:rPr lang="en-GB" sz="1900" b="1" dirty="0"/>
            </a:br>
            <a:r>
              <a:rPr lang="en-GB" sz="1900" b="1" dirty="0"/>
              <a:t>“</a:t>
            </a:r>
            <a:r>
              <a:rPr lang="en-GB" sz="1900" dirty="0"/>
              <a:t>Conserve and sustainably use the oceans, seas and marine resources for sustainable development”</a:t>
            </a:r>
            <a:br>
              <a:rPr lang="en-GB" sz="1900" dirty="0"/>
            </a:br>
            <a:endParaRPr lang="en-GB" sz="19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“In particular can provide the RFBs’ backbone to support a live monitoring of Indicator 14.4.1 “</a:t>
            </a:r>
            <a:r>
              <a:rPr lang="en-US" sz="1900" b="1" dirty="0"/>
              <a:t>Proportion of fish stocks within biologically sustainable levels</a:t>
            </a:r>
            <a:r>
              <a:rPr lang="en-US" sz="1900" dirty="0"/>
              <a:t>”,  for which FAO/FI is responsible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lvl="1">
              <a:buFont typeface="Wingdings" panose="05000000000000000000" pitchFamily="2" charset="2"/>
              <a:buChar char="v"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8566" y="894420"/>
            <a:ext cx="6445250" cy="720725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FIRMS &amp; the Sustainable Development Goals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0652" y="4509120"/>
            <a:ext cx="4547627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/>
              <a:t>14.4</a:t>
            </a:r>
            <a:br>
              <a:rPr lang="en-GB" sz="2000" b="1"/>
            </a:br>
            <a:r>
              <a:rPr lang="en-GB" sz="1200" i="1"/>
              <a:t>By 2020, effectively regulate harvesting and end overfishing, illegal, unreported and unregulated fishing and destructive fishing practices and implement science-based management plans, in order to restore fish stocks in the shortest time feasible, at least to levels that can produce maximum sustainable yield as determined by their biological characteristics.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A70056C6-1DFD-4525-972A-2A526F13FC56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12605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6384" y="908720"/>
            <a:ext cx="6445250" cy="720725"/>
          </a:xfrm>
        </p:spPr>
        <p:txBody>
          <a:bodyPr>
            <a:normAutofit/>
          </a:bodyPr>
          <a:lstStyle/>
          <a:p>
            <a:r>
              <a:rPr lang="en-US" sz="3600" dirty="0"/>
              <a:t>Key messages</a:t>
            </a:r>
            <a:endParaRPr lang="en-GB" sz="3600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1916832"/>
            <a:ext cx="8712968" cy="4464496"/>
          </a:xfrm>
        </p:spPr>
        <p:txBody>
          <a:bodyPr>
            <a:noAutofit/>
          </a:bodyPr>
          <a:lstStyle/>
          <a:p>
            <a:r>
              <a:rPr lang="en-US" sz="2000" b="1"/>
              <a:t>FIRMS is a partnership </a:t>
            </a:r>
            <a:r>
              <a:rPr lang="en-US" sz="2000"/>
              <a:t>of intergovernmental fisheries organizations with competence for resource assessment and conservation. </a:t>
            </a:r>
            <a:endParaRPr lang="en-US" sz="2000" b="1"/>
          </a:p>
          <a:p>
            <a:r>
              <a:rPr lang="en-US" sz="2000" b="1"/>
              <a:t>Provides</a:t>
            </a:r>
            <a:r>
              <a:rPr lang="en-US" sz="2000"/>
              <a:t> decision-and others with high-quality, authoritative information on global marine fisheries resources. </a:t>
            </a:r>
          </a:p>
          <a:p>
            <a:r>
              <a:rPr lang="en-US" sz="2000" b="1"/>
              <a:t>Enables </a:t>
            </a:r>
            <a:r>
              <a:rPr lang="en-US" sz="2000"/>
              <a:t>decisions makers  with information to develop informed </a:t>
            </a:r>
            <a:r>
              <a:rPr lang="en-US" sz="2000" i="1"/>
              <a:t>fisheries and marine  resource </a:t>
            </a:r>
            <a:r>
              <a:rPr lang="en-US" sz="2000"/>
              <a:t>policies in accordance with the Code of Conduct for Responsible Fisheries. </a:t>
            </a:r>
            <a:endParaRPr lang="en-US" sz="2000" b="1"/>
          </a:p>
          <a:p>
            <a:r>
              <a:rPr lang="en-US" sz="2000" b="1"/>
              <a:t>Information</a:t>
            </a:r>
            <a:r>
              <a:rPr lang="en-US" sz="2000"/>
              <a:t> </a:t>
            </a:r>
            <a:r>
              <a:rPr lang="en-US" sz="2000" b="1"/>
              <a:t>Dissemination: </a:t>
            </a:r>
            <a:r>
              <a:rPr lang="en-US" sz="2000"/>
              <a:t>presented in synthesized “</a:t>
            </a:r>
            <a:r>
              <a:rPr lang="en-US" sz="2000" i="1"/>
              <a:t>Fact Sheets” and “State of Resources Summaries”.</a:t>
            </a:r>
            <a:endParaRPr lang="en-US" sz="2000" b="1"/>
          </a:p>
          <a:p>
            <a:r>
              <a:rPr lang="en-US" sz="2000" b="1"/>
              <a:t>Transparency and ownership</a:t>
            </a:r>
            <a:r>
              <a:rPr lang="en-US" sz="2000"/>
              <a:t>: Fact Sheets sourced with a partner’s relevant links, providing transparent traceability, and when validated by the partner, they may also include related references and observations from other sources.</a:t>
            </a:r>
          </a:p>
          <a:p>
            <a:endParaRPr lang="en-US" sz="2000"/>
          </a:p>
          <a:p>
            <a:endParaRPr lang="en-GB" sz="200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C0836A0-1103-4773-8FF7-CF0F53A75E2A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2910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2492896"/>
            <a:ext cx="8640959" cy="2664296"/>
          </a:xfrm>
        </p:spPr>
        <p:txBody>
          <a:bodyPr>
            <a:normAutofit/>
          </a:bodyPr>
          <a:lstStyle/>
          <a:p>
            <a:r>
              <a:rPr lang="en-GB" sz="2000"/>
              <a:t>FIRMS as a mature framework for </a:t>
            </a:r>
            <a:r>
              <a:rPr lang="en-GB" sz="2000" b="1"/>
              <a:t>global reporting tool </a:t>
            </a:r>
            <a:r>
              <a:rPr lang="en-GB" sz="2000"/>
              <a:t>on fisheries and resources </a:t>
            </a:r>
            <a:r>
              <a:rPr lang="en-GB" sz="2000" b="1"/>
              <a:t>status &amp; trends 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GB" sz="2000"/>
              <a:t>FIRMS as a </a:t>
            </a:r>
            <a:r>
              <a:rPr lang="en-GB" sz="2000" b="1"/>
              <a:t>shared reporting &amp; web-dissemination system</a:t>
            </a:r>
            <a:r>
              <a:rPr lang="en-GB" sz="2000"/>
              <a:t> </a:t>
            </a:r>
          </a:p>
          <a:p>
            <a:pPr marL="301943" lvl="1" indent="0">
              <a:lnSpc>
                <a:spcPct val="110000"/>
              </a:lnSpc>
              <a:buNone/>
            </a:pPr>
            <a:r>
              <a:rPr lang="en-GB" sz="2000"/>
              <a:t>			as well as a </a:t>
            </a:r>
            <a:r>
              <a:rPr lang="en-GB" sz="2000" b="1"/>
              <a:t>data collation &amp; sharing mechanism</a:t>
            </a:r>
            <a:br>
              <a:rPr lang="en-GB" sz="2000" b="1"/>
            </a:br>
            <a:endParaRPr lang="en-GB" sz="2000" b="1"/>
          </a:p>
          <a:p>
            <a:pPr>
              <a:lnSpc>
                <a:spcPct val="110000"/>
              </a:lnSpc>
            </a:pPr>
            <a:r>
              <a:rPr lang="en-US" sz="2000"/>
              <a:t>FIRMS contribute to </a:t>
            </a:r>
            <a:r>
              <a:rPr lang="en-US" sz="2000" b="1"/>
              <a:t>evidence-based decision making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Key messages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19531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654" y="615151"/>
            <a:ext cx="8640960" cy="1252728"/>
          </a:xfrm>
        </p:spPr>
        <p:txBody>
          <a:bodyPr>
            <a:normAutofit/>
          </a:bodyPr>
          <a:lstStyle/>
          <a:p>
            <a:r>
              <a:rPr lang="en-GB" sz="3200" dirty="0"/>
              <a:t>Assessment of Resource in the WECAF area</a:t>
            </a:r>
            <a:endParaRPr lang="en-US" sz="32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09079" y="1772817"/>
            <a:ext cx="8755409" cy="3240359"/>
          </a:xfrm>
        </p:spPr>
        <p:txBody>
          <a:bodyPr>
            <a:noAutofit/>
          </a:bodyPr>
          <a:lstStyle/>
          <a:p>
            <a:r>
              <a:rPr lang="fr-FR" b="1" dirty="0" err="1"/>
              <a:t>During</a:t>
            </a:r>
            <a:r>
              <a:rPr lang="fr-FR" b="1" dirty="0"/>
              <a:t> the WECAFC-FIRMS phase I </a:t>
            </a:r>
            <a:r>
              <a:rPr lang="fr-FR" b="1" dirty="0" err="1"/>
              <a:t>project</a:t>
            </a:r>
            <a:r>
              <a:rPr lang="fr-FR" b="1" dirty="0"/>
              <a:t>: focus on the </a:t>
            </a:r>
            <a:r>
              <a:rPr lang="fr-FR" b="1" dirty="0" err="1"/>
              <a:t>conch</a:t>
            </a:r>
            <a:r>
              <a:rPr lang="fr-FR" b="1" dirty="0"/>
              <a:t>, </a:t>
            </a:r>
            <a:r>
              <a:rPr lang="fr-FR" b="1" dirty="0" err="1"/>
              <a:t>lobster</a:t>
            </a:r>
            <a:r>
              <a:rPr lang="fr-FR" b="1" dirty="0"/>
              <a:t> and </a:t>
            </a:r>
            <a:r>
              <a:rPr lang="fr-FR" b="1" dirty="0" err="1"/>
              <a:t>flyingfish</a:t>
            </a:r>
            <a:r>
              <a:rPr lang="fr-FR" b="1" dirty="0"/>
              <a:t> inventories: </a:t>
            </a:r>
            <a:r>
              <a:rPr lang="en-CA" b="1" dirty="0"/>
              <a:t>22 Fishery fact sheets published from 7 countries and 6 marine resources</a:t>
            </a:r>
            <a:endParaRPr lang="fr-FR" dirty="0"/>
          </a:p>
          <a:p>
            <a:pPr lvl="0"/>
            <a:endParaRPr lang="en-US" sz="800" dirty="0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B923131B-A6A7-47A3-AC40-A4DFA54F41C0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01D17E-A269-4DA0-9591-0BC86FF8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7" y="3025545"/>
            <a:ext cx="5227271" cy="3218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6F8984-3204-4D5F-AF74-BE382B960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0" y="3211009"/>
            <a:ext cx="4062943" cy="28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654" y="615151"/>
            <a:ext cx="8640960" cy="1252728"/>
          </a:xfrm>
        </p:spPr>
        <p:txBody>
          <a:bodyPr>
            <a:normAutofit/>
          </a:bodyPr>
          <a:lstStyle/>
          <a:p>
            <a:r>
              <a:rPr lang="en-GB" sz="3200" dirty="0"/>
              <a:t>Assessment of Resource in the WECAF area</a:t>
            </a:r>
            <a:endParaRPr lang="en-US" sz="32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09079" y="1772817"/>
            <a:ext cx="8755409" cy="3240359"/>
          </a:xfrm>
        </p:spPr>
        <p:txBody>
          <a:bodyPr>
            <a:noAutofit/>
          </a:bodyPr>
          <a:lstStyle/>
          <a:p>
            <a:r>
              <a:rPr lang="fr-FR" b="1" dirty="0"/>
              <a:t>WECAFC-FIRMS phase I </a:t>
            </a:r>
            <a:r>
              <a:rPr lang="fr-FR" b="1" dirty="0" err="1"/>
              <a:t>project</a:t>
            </a:r>
            <a:r>
              <a:rPr lang="fr-FR" b="1" dirty="0"/>
              <a:t> </a:t>
            </a:r>
            <a:r>
              <a:rPr lang="fr-FR" b="1" dirty="0" err="1"/>
              <a:t>lesson</a:t>
            </a:r>
            <a:r>
              <a:rPr lang="fr-FR" b="1" dirty="0"/>
              <a:t> </a:t>
            </a:r>
            <a:r>
              <a:rPr lang="fr-FR" b="1" dirty="0" err="1"/>
              <a:t>learnt</a:t>
            </a:r>
            <a:r>
              <a:rPr lang="fr-FR" b="1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Importance of support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sub-regional</a:t>
            </a:r>
            <a:r>
              <a:rPr lang="fr-FR" dirty="0"/>
              <a:t> and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organizations</a:t>
            </a:r>
            <a:r>
              <a:rPr lang="fr-FR" dirty="0"/>
              <a:t> (WECAFC, CRFM, OSPESCA) to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inventories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Need to </a:t>
            </a:r>
            <a:r>
              <a:rPr lang="fr-FR" dirty="0" err="1"/>
              <a:t>extend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in the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synergies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: </a:t>
            </a:r>
            <a:r>
              <a:rPr lang="fr-FR" dirty="0" err="1"/>
              <a:t>Shrimp</a:t>
            </a:r>
            <a:r>
              <a:rPr lang="fr-FR" dirty="0"/>
              <a:t> and </a:t>
            </a:r>
            <a:r>
              <a:rPr lang="fr-FR" dirty="0" err="1"/>
              <a:t>groundfish</a:t>
            </a:r>
            <a:r>
              <a:rPr lang="fr-FR" dirty="0"/>
              <a:t>, large </a:t>
            </a:r>
            <a:r>
              <a:rPr lang="fr-FR" dirty="0" err="1"/>
              <a:t>pelagics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billfish</a:t>
            </a:r>
            <a:r>
              <a:rPr lang="fr-FR" dirty="0"/>
              <a:t>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Need for FIRMS focal points in </a:t>
            </a:r>
            <a:r>
              <a:rPr lang="fr-FR" dirty="0" err="1"/>
              <a:t>each</a:t>
            </a:r>
            <a:r>
              <a:rPr lang="fr-FR" dirty="0"/>
              <a:t> country</a:t>
            </a:r>
          </a:p>
          <a:p>
            <a:pPr lvl="0"/>
            <a:endParaRPr lang="en-US" sz="800" dirty="0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B923131B-A6A7-47A3-AC40-A4DFA54F41C0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43080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532696-8140-489E-B613-778BE835309E}"/>
              </a:ext>
            </a:extLst>
          </p:cNvPr>
          <p:cNvSpPr txBox="1">
            <a:spLocks/>
          </p:cNvSpPr>
          <p:nvPr/>
        </p:nvSpPr>
        <p:spPr bwMode="auto">
          <a:xfrm>
            <a:off x="0" y="256490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0099CC"/>
              </a:buClr>
            </a:pPr>
            <a:r>
              <a:rPr lang="en-US" sz="2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  <a:cs typeface="Cambria" pitchFamily="18" charset="0"/>
              </a:rPr>
              <a:t>Building a WECAFC regional database</a:t>
            </a:r>
          </a:p>
        </p:txBody>
      </p:sp>
    </p:spTree>
    <p:extLst>
      <p:ext uri="{BB962C8B-B14F-4D97-AF65-F5344CB8AC3E}">
        <p14:creationId xmlns:p14="http://schemas.microsoft.com/office/powerpoint/2010/main" val="63503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Development of the WECAFC Regional database: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definition of minimum data requirements for reporting: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Data collection Reference Framework DCRF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series of tools developed under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BlueBRIDGE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project (EU funded) to support reporting: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simple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tool for the regional data manager</a:t>
            </a:r>
          </a:p>
          <a:p>
            <a:pPr marL="712788" lvl="2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create data calls based on the DCRF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b="1" u="sng" dirty="0" err="1">
                <a:solidFill>
                  <a:schemeClr val="bg1">
                    <a:lumMod val="75000"/>
                  </a:schemeClr>
                </a:solidFill>
              </a:rPr>
              <a:t>userfriendly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tool based on Excel to help the national data manager to comply with the reporting request (WECAFC being a RFB, it is not yet an obligation!) 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pic>
        <p:nvPicPr>
          <p:cNvPr id="9" name="Image 8" descr="Capture d’écran">
            <a:extLst>
              <a:ext uri="{FF2B5EF4-FFF2-40B4-BE49-F238E27FC236}">
                <a16:creationId xmlns:a16="http://schemas.microsoft.com/office/drawing/2014/main" id="{8CFD74D4-EA08-49E2-84A5-AD2847B5FC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952328" cy="1727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8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 Regional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pic>
        <p:nvPicPr>
          <p:cNvPr id="7" name="Image 6" descr="Capture d’écran">
            <a:extLst>
              <a:ext uri="{FF2B5EF4-FFF2-40B4-BE49-F238E27FC236}">
                <a16:creationId xmlns:a16="http://schemas.microsoft.com/office/drawing/2014/main" id="{FFD3FD84-22C5-4F7A-B794-05B8B318B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921251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3779912" y="4509120"/>
            <a:ext cx="328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iMarine </a:t>
            </a:r>
            <a:r>
              <a:rPr lang="fr-FR" dirty="0" err="1"/>
              <a:t>Tabular</a:t>
            </a:r>
            <a:r>
              <a:rPr lang="fr-FR" dirty="0"/>
              <a:t> Data Manager</a:t>
            </a:r>
          </a:p>
        </p:txBody>
      </p:sp>
    </p:spTree>
    <p:extLst>
      <p:ext uri="{BB962C8B-B14F-4D97-AF65-F5344CB8AC3E}">
        <p14:creationId xmlns:p14="http://schemas.microsoft.com/office/powerpoint/2010/main" val="172386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Regional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5501765" y="2144197"/>
            <a:ext cx="3283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iMarine </a:t>
            </a:r>
            <a:r>
              <a:rPr lang="fr-FR" dirty="0" err="1"/>
              <a:t>Tabular</a:t>
            </a:r>
            <a:r>
              <a:rPr lang="fr-FR" dirty="0"/>
              <a:t> Data Manager</a:t>
            </a:r>
          </a:p>
          <a:p>
            <a:pPr algn="ctr"/>
            <a:r>
              <a:rPr lang="fr-FR" dirty="0"/>
              <a:t>Template </a:t>
            </a:r>
            <a:r>
              <a:rPr lang="fr-FR" dirty="0" err="1"/>
              <a:t>creation</a:t>
            </a:r>
            <a:endParaRPr lang="fr-FR" dirty="0"/>
          </a:p>
          <a:p>
            <a:pPr algn="ctr"/>
            <a:r>
              <a:rPr lang="fr-FR" dirty="0"/>
              <a:t>A DSD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created</a:t>
            </a:r>
            <a:endParaRPr lang="fr-FR" dirty="0"/>
          </a:p>
        </p:txBody>
      </p:sp>
      <p:pic>
        <p:nvPicPr>
          <p:cNvPr id="8" name="Image 7" descr="Capture d’écran">
            <a:extLst>
              <a:ext uri="{FF2B5EF4-FFF2-40B4-BE49-F238E27FC236}">
                <a16:creationId xmlns:a16="http://schemas.microsoft.com/office/drawing/2014/main" id="{7C1C60AB-5709-459B-B4B8-5128C13042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9" y="2328863"/>
            <a:ext cx="5123815" cy="270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07C425D6-70E1-41ED-8ABB-ADDF028CBE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92" y="3342301"/>
            <a:ext cx="5486400" cy="301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8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RDB Background</a:t>
            </a:r>
            <a:endParaRPr lang="fr-FR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532696-8140-489E-B613-778BE835309E}"/>
              </a:ext>
            </a:extLst>
          </p:cNvPr>
          <p:cNvSpPr txBox="1">
            <a:spLocks/>
          </p:cNvSpPr>
          <p:nvPr/>
        </p:nvSpPr>
        <p:spPr bwMode="auto">
          <a:xfrm>
            <a:off x="0" y="256490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0099CC"/>
              </a:buClr>
            </a:pPr>
            <a:r>
              <a:rPr lang="en-US" sz="2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  <a:cs typeface="Cambria" pitchFamily="18" charset="0"/>
              </a:rPr>
              <a:t>T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ＭＳ Ｐゴシック" charset="-128"/>
                <a:cs typeface="Cambria" pitchFamily="18" charset="0"/>
              </a:rPr>
              <a:t>he background of the WECAFC </a:t>
            </a: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ＭＳ Ｐゴシック" charset="-128"/>
                <a:cs typeface="Cambria" pitchFamily="18" charset="0"/>
              </a:rPr>
              <a:t>Regiona</a:t>
            </a:r>
            <a:r>
              <a:rPr lang="en-US" sz="2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  <a:cs typeface="Cambria" pitchFamily="18" charset="0"/>
              </a:rPr>
              <a:t>l Database</a:t>
            </a:r>
          </a:p>
        </p:txBody>
      </p:sp>
    </p:spTree>
    <p:extLst>
      <p:ext uri="{BB962C8B-B14F-4D97-AF65-F5344CB8AC3E}">
        <p14:creationId xmlns:p14="http://schemas.microsoft.com/office/powerpoint/2010/main" val="4120254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Regional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4788024" y="2125622"/>
            <a:ext cx="442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iMarine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administration</a:t>
            </a:r>
          </a:p>
          <a:p>
            <a:pPr algn="ctr"/>
            <a:r>
              <a:rPr lang="fr-FR" dirty="0" err="1"/>
              <a:t>Creation</a:t>
            </a:r>
            <a:r>
              <a:rPr lang="fr-FR" dirty="0"/>
              <a:t> of data calls</a:t>
            </a:r>
          </a:p>
          <a:p>
            <a:pPr algn="ctr"/>
            <a:r>
              <a:rPr lang="fr-FR" dirty="0" err="1"/>
              <a:t>Based</a:t>
            </a:r>
            <a:r>
              <a:rPr lang="fr-FR" dirty="0"/>
              <a:t> on the DSD</a:t>
            </a:r>
          </a:p>
        </p:txBody>
      </p:sp>
      <p:pic>
        <p:nvPicPr>
          <p:cNvPr id="7" name="Image 6" descr="Capture d’écran">
            <a:extLst>
              <a:ext uri="{FF2B5EF4-FFF2-40B4-BE49-F238E27FC236}">
                <a16:creationId xmlns:a16="http://schemas.microsoft.com/office/drawing/2014/main" id="{20AF8857-9ECC-44DF-8C73-1D49F29BF9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9361"/>
            <a:ext cx="5486400" cy="2619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2F88EF-6595-4CAB-BD38-36618D99F19F}"/>
              </a:ext>
            </a:extLst>
          </p:cNvPr>
          <p:cNvSpPr txBox="1"/>
          <p:nvPr/>
        </p:nvSpPr>
        <p:spPr>
          <a:xfrm>
            <a:off x="755576" y="414908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Importing</a:t>
            </a:r>
            <a:r>
              <a:rPr lang="fr-FR" dirty="0"/>
              <a:t> the DSD</a:t>
            </a:r>
          </a:p>
        </p:txBody>
      </p:sp>
      <p:pic>
        <p:nvPicPr>
          <p:cNvPr id="9" name="Image 8" descr="Capture d’écran">
            <a:extLst>
              <a:ext uri="{FF2B5EF4-FFF2-40B4-BE49-F238E27FC236}">
                <a16:creationId xmlns:a16="http://schemas.microsoft.com/office/drawing/2014/main" id="{EF709D28-8982-4FF1-BC4F-FDFE29C995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6369595" cy="1929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18330A6-CA09-4572-9C3A-807015426F82}"/>
              </a:ext>
            </a:extLst>
          </p:cNvPr>
          <p:cNvSpPr txBox="1"/>
          <p:nvPr/>
        </p:nvSpPr>
        <p:spPr>
          <a:xfrm>
            <a:off x="3851920" y="5322754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Creating</a:t>
            </a:r>
            <a:r>
              <a:rPr lang="fr-FR" dirty="0"/>
              <a:t> the collection (data call) </a:t>
            </a:r>
          </a:p>
          <a:p>
            <a:pPr algn="ctr"/>
            <a:r>
              <a:rPr lang="fr-FR" dirty="0" err="1"/>
              <a:t>Ready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the national data manager</a:t>
            </a:r>
          </a:p>
        </p:txBody>
      </p:sp>
    </p:spTree>
    <p:extLst>
      <p:ext uri="{BB962C8B-B14F-4D97-AF65-F5344CB8AC3E}">
        <p14:creationId xmlns:p14="http://schemas.microsoft.com/office/powerpoint/2010/main" val="17070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National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2123728" y="2097970"/>
            <a:ext cx="473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Install an iMarine plugin in Excel</a:t>
            </a:r>
          </a:p>
          <a:p>
            <a:pPr algn="ctr"/>
            <a:r>
              <a:rPr lang="fr-FR" dirty="0"/>
              <a:t>Validation services (web services; no macro)</a:t>
            </a:r>
          </a:p>
        </p:txBody>
      </p:sp>
      <p:pic>
        <p:nvPicPr>
          <p:cNvPr id="10" name="Image 9" descr="Capture d’écran">
            <a:extLst>
              <a:ext uri="{FF2B5EF4-FFF2-40B4-BE49-F238E27FC236}">
                <a16:creationId xmlns:a16="http://schemas.microsoft.com/office/drawing/2014/main" id="{B328B63A-FD49-40E1-8C47-911A7DB37D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6192688" cy="3393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National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2583252" y="2097970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Will use </a:t>
            </a:r>
            <a:r>
              <a:rPr lang="fr-FR" dirty="0" err="1"/>
              <a:t>his</a:t>
            </a:r>
            <a:r>
              <a:rPr lang="fr-FR" dirty="0"/>
              <a:t> Excel to </a:t>
            </a:r>
            <a:r>
              <a:rPr lang="fr-FR" dirty="0" err="1"/>
              <a:t>fill</a:t>
            </a:r>
            <a:r>
              <a:rPr lang="fr-FR" dirty="0"/>
              <a:t> out the </a:t>
            </a:r>
            <a:r>
              <a:rPr lang="fr-FR" dirty="0" err="1"/>
              <a:t>form</a:t>
            </a:r>
            <a:endParaRPr lang="fr-FR" dirty="0"/>
          </a:p>
        </p:txBody>
      </p:sp>
      <p:pic>
        <p:nvPicPr>
          <p:cNvPr id="7" name="Image 6" descr="Capture d’écran">
            <a:extLst>
              <a:ext uri="{FF2B5EF4-FFF2-40B4-BE49-F238E27FC236}">
                <a16:creationId xmlns:a16="http://schemas.microsoft.com/office/drawing/2014/main" id="{2EF1BA09-7CE7-450D-8597-7D08BB76D4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3" y="2780928"/>
            <a:ext cx="6556970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Capture d’écran">
            <a:extLst>
              <a:ext uri="{FF2B5EF4-FFF2-40B4-BE49-F238E27FC236}">
                <a16:creationId xmlns:a16="http://schemas.microsoft.com/office/drawing/2014/main" id="{FECC4C5D-0EFD-42BB-B7ED-764A9D05C3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2" y="2780928"/>
            <a:ext cx="6556969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Capture d’écran">
            <a:extLst>
              <a:ext uri="{FF2B5EF4-FFF2-40B4-BE49-F238E27FC236}">
                <a16:creationId xmlns:a16="http://schemas.microsoft.com/office/drawing/2014/main" id="{CAEF023F-7E61-4FC5-9B62-ECEDECF714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2" y="2784426"/>
            <a:ext cx="6556969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Capture d’écran">
            <a:extLst>
              <a:ext uri="{FF2B5EF4-FFF2-40B4-BE49-F238E27FC236}">
                <a16:creationId xmlns:a16="http://schemas.microsoft.com/office/drawing/2014/main" id="{C5954EA3-6BA0-4550-9744-C87CF6B0E2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9" y="2768852"/>
            <a:ext cx="6556969" cy="3528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CCE25AF-5F8B-48EE-A1D0-69731F9C964D}"/>
              </a:ext>
            </a:extLst>
          </p:cNvPr>
          <p:cNvSpPr txBox="1"/>
          <p:nvPr/>
        </p:nvSpPr>
        <p:spPr>
          <a:xfrm>
            <a:off x="5004048" y="556337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Ready</a:t>
            </a:r>
            <a:r>
              <a:rPr lang="fr-FR" dirty="0"/>
              <a:t> for </a:t>
            </a:r>
            <a:r>
              <a:rPr lang="fr-FR" dirty="0" err="1"/>
              <a:t>submission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0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Back to Regional Data Manager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BA2756-DC0D-4DE4-9DD4-D962F116A62A}"/>
              </a:ext>
            </a:extLst>
          </p:cNvPr>
          <p:cNvSpPr txBox="1"/>
          <p:nvPr/>
        </p:nvSpPr>
        <p:spPr>
          <a:xfrm>
            <a:off x="4211960" y="2078329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iMarine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administration</a:t>
            </a:r>
          </a:p>
          <a:p>
            <a:pPr algn="ctr"/>
            <a:r>
              <a:rPr lang="fr-FR" dirty="0" err="1"/>
              <a:t>Review</a:t>
            </a:r>
            <a:r>
              <a:rPr lang="fr-FR" dirty="0"/>
              <a:t> of </a:t>
            </a:r>
            <a:r>
              <a:rPr lang="fr-FR" dirty="0" err="1"/>
              <a:t>submitted</a:t>
            </a:r>
            <a:r>
              <a:rPr lang="fr-FR" dirty="0"/>
              <a:t> data and final validation</a:t>
            </a:r>
          </a:p>
        </p:txBody>
      </p:sp>
      <p:pic>
        <p:nvPicPr>
          <p:cNvPr id="8" name="Image 7" descr="Capture d’écran">
            <a:extLst>
              <a:ext uri="{FF2B5EF4-FFF2-40B4-BE49-F238E27FC236}">
                <a16:creationId xmlns:a16="http://schemas.microsoft.com/office/drawing/2014/main" id="{CA7DDEDA-DA08-4345-B82D-A400B3868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1789"/>
            <a:ext cx="8172400" cy="2363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3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Simplifying reporting to regional organization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WECAFC Regional database:</a:t>
            </a:r>
            <a:r>
              <a:rPr lang="en-US" dirty="0"/>
              <a:t> A data viewer and query</a:t>
            </a:r>
          </a:p>
          <a:p>
            <a:pPr marL="179387" lvl="1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Only possible if WECAFC data and metadata are harmonized and standardized !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pic>
        <p:nvPicPr>
          <p:cNvPr id="4" name="Image 3" descr="Capture d’écran">
            <a:extLst>
              <a:ext uri="{FF2B5EF4-FFF2-40B4-BE49-F238E27FC236}">
                <a16:creationId xmlns:a16="http://schemas.microsoft.com/office/drawing/2014/main" id="{E36FD7A5-047A-4613-9496-E8C6B288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696744" cy="35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5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532696-8140-489E-B613-778BE835309E}"/>
              </a:ext>
            </a:extLst>
          </p:cNvPr>
          <p:cNvSpPr txBox="1">
            <a:spLocks/>
          </p:cNvSpPr>
          <p:nvPr/>
        </p:nvSpPr>
        <p:spPr bwMode="auto">
          <a:xfrm>
            <a:off x="0" y="256490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0099CC"/>
              </a:buClr>
            </a:pPr>
            <a:r>
              <a:rPr lang="en-US" sz="2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  <a:cs typeface="Cambria" pitchFamily="18" charset="0"/>
              </a:rPr>
              <a:t>The prototype: live demo</a:t>
            </a:r>
          </a:p>
        </p:txBody>
      </p:sp>
    </p:spTree>
    <p:extLst>
      <p:ext uri="{BB962C8B-B14F-4D97-AF65-F5344CB8AC3E}">
        <p14:creationId xmlns:p14="http://schemas.microsoft.com/office/powerpoint/2010/main" val="2775794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https://i-marine.d4science.org/group/wecafc-firms/wecafc-firms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Building a RDB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225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892480" cy="720725"/>
          </a:xfrm>
        </p:spPr>
        <p:txBody>
          <a:bodyPr/>
          <a:lstStyle/>
          <a:p>
            <a:pPr algn="ctr"/>
            <a:r>
              <a:rPr lang="fr-FR" sz="2400" cap="none" dirty="0" err="1"/>
              <a:t>Thank</a:t>
            </a:r>
            <a:r>
              <a:rPr lang="fr-FR" sz="2400" cap="none" dirty="0"/>
              <a:t> </a:t>
            </a:r>
            <a:r>
              <a:rPr lang="fr-FR" sz="2400" cap="none" dirty="0" err="1"/>
              <a:t>you</a:t>
            </a:r>
            <a:r>
              <a:rPr lang="fr-FR" sz="2400" cap="none" dirty="0"/>
              <a:t> for </a:t>
            </a:r>
            <a:r>
              <a:rPr lang="fr-FR" sz="2400" cap="none" dirty="0" err="1"/>
              <a:t>your</a:t>
            </a:r>
            <a:r>
              <a:rPr lang="fr-FR" sz="2400" cap="none" dirty="0"/>
              <a:t> attention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WECAFC 15: 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Collaboration with FIRMS is agreed</a:t>
            </a:r>
            <a:r>
              <a:rPr lang="en-GB" dirty="0"/>
              <a:t>: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Resources and fisheries inventories as a starting point to build regional knowledge on fisheries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Minimum steps towards becoming a RFMO</a:t>
            </a:r>
            <a:r>
              <a:rPr lang="en-GB" dirty="0"/>
              <a:t>:</a:t>
            </a:r>
          </a:p>
          <a:p>
            <a:pPr marL="1017588" lvl="2" indent="-457200">
              <a:buFont typeface="+mj-lt"/>
              <a:buAutoNum type="arabicPeriod"/>
            </a:pPr>
            <a:r>
              <a:rPr lang="en-US" sz="1800" b="1" u="sng" dirty="0"/>
              <a:t>Increase and improve information content on fisheries data and statistics</a:t>
            </a:r>
            <a:endParaRPr lang="fr-FR" sz="1800" b="1" u="sng" dirty="0"/>
          </a:p>
          <a:p>
            <a:pPr marL="1017588" lvl="2" indent="-457200">
              <a:buFont typeface="+mj-lt"/>
              <a:buAutoNum type="arabicPeriod"/>
            </a:pPr>
            <a:r>
              <a:rPr lang="en-US" sz="1800" dirty="0"/>
              <a:t>Increase accuracy of data and statistics via utilizing agreed practices in data collection</a:t>
            </a:r>
            <a:endParaRPr lang="fr-FR" sz="1800" dirty="0"/>
          </a:p>
          <a:p>
            <a:pPr marL="1017588" lvl="2" indent="-457200">
              <a:buFont typeface="+mj-lt"/>
              <a:buAutoNum type="arabicPeriod"/>
            </a:pPr>
            <a:r>
              <a:rPr lang="en-US" sz="1800" dirty="0"/>
              <a:t>Develop and implement agreed practices for data sharing</a:t>
            </a:r>
            <a:endParaRPr lang="fr-FR" sz="1800" dirty="0"/>
          </a:p>
          <a:p>
            <a:pPr marL="1017588" lvl="2" indent="-457200">
              <a:buFont typeface="+mj-lt"/>
              <a:buAutoNum type="arabicPeriod"/>
            </a:pPr>
            <a:r>
              <a:rPr lang="en-US" sz="1800" dirty="0"/>
              <a:t>Identify feasible stock assessment models for the region</a:t>
            </a:r>
            <a:endParaRPr lang="fr-FR" sz="1800" dirty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70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need for regional information and data: 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Information on the resources and fisheries in the region</a:t>
            </a:r>
            <a:r>
              <a:rPr lang="en-US" dirty="0"/>
              <a:t>, especially the share one for the key species (Conch, lobster, Flying fish)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Collect minimum data to support fisheries management (</a:t>
            </a:r>
            <a:r>
              <a:rPr lang="en-US" dirty="0"/>
              <a:t>the Regional Fisheries Management Plans)</a:t>
            </a:r>
            <a:r>
              <a:rPr lang="en-US" dirty="0">
                <a:solidFill>
                  <a:srgbClr val="FFC000"/>
                </a:solidFill>
              </a:rPr>
              <a:t> and stock assessment : </a:t>
            </a:r>
            <a:r>
              <a:rPr lang="en-US" dirty="0"/>
              <a:t>support evidence based  policy making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 need to define the type of information to be collected and a container to publish this collected information: DCRF and RDB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3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need for regional information and data as agreed during the Regional data workshop in January 2016: 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Information on the resources and fisheries in the region</a:t>
            </a:r>
            <a:r>
              <a:rPr lang="en-US" dirty="0"/>
              <a:t>, especially the share one for the key species (Conch, lobster, Flying fish)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Collect minimum data to support fisheries management (</a:t>
            </a:r>
            <a:r>
              <a:rPr lang="en-US" dirty="0"/>
              <a:t>the Regional Fisheries Management Plans)</a:t>
            </a:r>
            <a:r>
              <a:rPr lang="en-US" dirty="0">
                <a:solidFill>
                  <a:srgbClr val="FFC000"/>
                </a:solidFill>
              </a:rPr>
              <a:t> and stock assessment : </a:t>
            </a:r>
            <a:r>
              <a:rPr lang="en-US" dirty="0"/>
              <a:t>support evidence based  policy making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 Need to define the type of information to be collected and a container to publish this collected information: DCRF and RDB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3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B8F88F5-3F76-403D-8D85-1281AA843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WECAFC Regional database: </a:t>
            </a:r>
          </a:p>
          <a:p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Should be an entry point to the FIRMS inventories</a:t>
            </a: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Should provide tools to collate statistics </a:t>
            </a:r>
            <a:r>
              <a:rPr lang="en-US" dirty="0"/>
              <a:t>from the WECAFC Members according to the DRCF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Should provide dissemination tools </a:t>
            </a:r>
            <a:r>
              <a:rPr lang="en-US" dirty="0"/>
              <a:t>for the collated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Should apply Data and Access Sharing Policies </a:t>
            </a:r>
            <a:r>
              <a:rPr lang="en-US" dirty="0"/>
              <a:t>for any data and information (confidentiality of data)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Regional data workshop endorsed the support from the </a:t>
            </a:r>
            <a:r>
              <a:rPr lang="en-US" dirty="0" err="1"/>
              <a:t>BlueBRIDGE</a:t>
            </a:r>
            <a:r>
              <a:rPr lang="en-US" dirty="0"/>
              <a:t> to develop a RDB prototype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1A6D3126-5F49-4824-B3FC-B60F1658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15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FIRMS Inventories</a:t>
            </a:r>
            <a:endParaRPr lang="fr-FR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532696-8140-489E-B613-778BE835309E}"/>
              </a:ext>
            </a:extLst>
          </p:cNvPr>
          <p:cNvSpPr txBox="1">
            <a:spLocks/>
          </p:cNvSpPr>
          <p:nvPr/>
        </p:nvSpPr>
        <p:spPr bwMode="auto">
          <a:xfrm>
            <a:off x="0" y="256490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buClr>
                <a:srgbClr val="0099CC"/>
              </a:buClr>
            </a:pPr>
            <a:r>
              <a:rPr lang="en-US" sz="2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  <a:cs typeface="Cambria" pitchFamily="18" charset="0"/>
              </a:rPr>
              <a:t>Introduction to FIRMS Inventories</a:t>
            </a:r>
          </a:p>
        </p:txBody>
      </p:sp>
    </p:spTree>
    <p:extLst>
      <p:ext uri="{BB962C8B-B14F-4D97-AF65-F5344CB8AC3E}">
        <p14:creationId xmlns:p14="http://schemas.microsoft.com/office/powerpoint/2010/main" val="9881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/>
          </a:bodyPr>
          <a:lstStyle/>
          <a:p>
            <a:r>
              <a:rPr lang="en-GB" sz="3600"/>
              <a:t>About the Partnership</a:t>
            </a:r>
            <a:endParaRPr lang="en-US" sz="360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304000" y="1772816"/>
            <a:ext cx="8542900" cy="9860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25E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2400" b="1">
                <a:solidFill>
                  <a:schemeClr val="tx2"/>
                </a:solidFill>
              </a:rPr>
              <a:t>14 intergovernmental organizations / 19 RFBs </a:t>
            </a:r>
            <a:br>
              <a:rPr lang="en-GB" sz="1800" b="1">
                <a:solidFill>
                  <a:schemeClr val="tx2"/>
                </a:solidFill>
              </a:rPr>
            </a:br>
            <a:r>
              <a:rPr lang="en-GB" sz="1800">
                <a:solidFill>
                  <a:schemeClr val="tx2"/>
                </a:solidFill>
              </a:rPr>
              <a:t>subscribed the Partnership Arrangement providing for international cooperation in the development and maintenance of FIRMS</a:t>
            </a:r>
          </a:p>
        </p:txBody>
      </p:sp>
      <p:pic>
        <p:nvPicPr>
          <p:cNvPr id="2050" name="Picture 2" descr="Commission for the Conservation of Antarctic Marine Living Resources (CCAML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7" y="2847886"/>
            <a:ext cx="857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ission for the Conservation of Southern Bluefin Tuna (CCSB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78" y="2847887"/>
            <a:ext cx="760930" cy="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uropean Commiss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5" y="2800261"/>
            <a:ext cx="11977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ao.org/fileadmin/templates/faoweb/images/FAO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45" y="3002335"/>
            <a:ext cx="3010902" cy="5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neral Fisheries Commission for the Mediterranean (GFC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7" y="4800114"/>
            <a:ext cx="9620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-American Tropical Tuna Commission (IATTC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17" y="3830349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nternational Commission for the Conservation of Atlantic Tuna (ICCAT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68" y="3954174"/>
            <a:ext cx="762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nternational Council for the Exploration of the Sea (IC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97" y="3857774"/>
            <a:ext cx="12382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dian Ocean Tuna Commission (IOTC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07" y="4157811"/>
            <a:ext cx="592276" cy="6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Northwest Atlantic Fisheries Organization (NAFO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7" y="3800403"/>
            <a:ext cx="722759" cy="7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orth Atlantic Salmon Conservation Organization (NASCO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18" y="5056980"/>
            <a:ext cx="8572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North-East Atlantic Fisheries Commission (NEAFC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72" y="4800114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outheast Asian Fisheries Development Center (SEAFDEC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47" y="4985543"/>
            <a:ext cx="857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outh East Atlantic Fisheries Organisation (SEAFO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26" y="4833451"/>
            <a:ext cx="8572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7785" y="5879013"/>
            <a:ext cx="846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i="1">
                <a:solidFill>
                  <a:srgbClr val="C00000"/>
                </a:solidFill>
              </a:rPr>
              <a:t>Provide access to a wide range of high-quality information on the global monitoring and management of fishery marine resources.</a:t>
            </a:r>
            <a:br>
              <a:rPr lang="en-GB" sz="1200" b="1" i="1">
                <a:solidFill>
                  <a:srgbClr val="C00000"/>
                </a:solidFill>
              </a:rPr>
            </a:br>
            <a:endParaRPr lang="en-GB" sz="1200" b="1" i="1">
              <a:solidFill>
                <a:srgbClr val="C00000"/>
              </a:solidFill>
            </a:endParaRPr>
          </a:p>
          <a:p>
            <a:pPr algn="ctr"/>
            <a:r>
              <a:rPr lang="en-GB" sz="1200" b="1" i="1">
                <a:solidFill>
                  <a:schemeClr val="tx2"/>
                </a:solidFill>
              </a:rPr>
              <a:t>In 2015 we celebrated “10 years of FIRMS” </a:t>
            </a:r>
          </a:p>
        </p:txBody>
      </p:sp>
      <p:sp>
        <p:nvSpPr>
          <p:cNvPr id="20" name="Titre 3">
            <a:extLst>
              <a:ext uri="{FF2B5EF4-FFF2-40B4-BE49-F238E27FC236}">
                <a16:creationId xmlns:a16="http://schemas.microsoft.com/office/drawing/2014/main" id="{15F6B952-9729-4272-A501-78687E95DA7E}"/>
              </a:ext>
            </a:extLst>
          </p:cNvPr>
          <p:cNvSpPr txBox="1">
            <a:spLocks/>
          </p:cNvSpPr>
          <p:nvPr/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Cambria" pitchFamily="18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4D4D4D"/>
                </a:solidFill>
                <a:latin typeface="Verdana" pitchFamily="34" charset="0"/>
              </a:defRPr>
            </a:lvl9pPr>
          </a:lstStyle>
          <a:p>
            <a:r>
              <a:rPr lang="en-US" i="1" kern="0"/>
              <a:t>FIRMS Inventories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35675510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4science_JAN08_2">
  <a:themeElements>
    <a:clrScheme name="modele_d4science_JAN08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4science_JAN08_2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d4science_JAN0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FAO1012</Template>
  <TotalTime>0</TotalTime>
  <Words>1558</Words>
  <Application>Microsoft Office PowerPoint</Application>
  <PresentationFormat>Affichage à l'écran (4:3)</PresentationFormat>
  <Paragraphs>233</Paragraphs>
  <Slides>37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Cambria</vt:lpstr>
      <vt:lpstr>Symbol</vt:lpstr>
      <vt:lpstr>Verdana</vt:lpstr>
      <vt:lpstr>Wingdings</vt:lpstr>
      <vt:lpstr>modele_d4science_JAN08_2</vt:lpstr>
      <vt:lpstr>Introduction to the WECAFC Regional Database  </vt:lpstr>
      <vt:lpstr>Plan</vt:lpstr>
      <vt:lpstr>RDB Background</vt:lpstr>
      <vt:lpstr>Background</vt:lpstr>
      <vt:lpstr>Background</vt:lpstr>
      <vt:lpstr>Background</vt:lpstr>
      <vt:lpstr>Background</vt:lpstr>
      <vt:lpstr>FIRMS Inventories</vt:lpstr>
      <vt:lpstr>About the Partnership</vt:lpstr>
      <vt:lpstr>FIRMS target audience and value proposition</vt:lpstr>
      <vt:lpstr>FIRMS Data coverage</vt:lpstr>
      <vt:lpstr>FIRMS Products</vt:lpstr>
      <vt:lpstr>FIRMS Marine Resource &amp; Fishery inventories</vt:lpstr>
      <vt:lpstr>FIRMS Marine Resource &amp; Fishery inventories</vt:lpstr>
      <vt:lpstr>FIRMS Marine Resource &amp; Fishery fact sheets</vt:lpstr>
      <vt:lpstr>FIRMS 10 years after Directions for fulfilling the next 10 years ambition  </vt:lpstr>
      <vt:lpstr>FIRMS Inventories</vt:lpstr>
      <vt:lpstr>Traffic light approach</vt:lpstr>
      <vt:lpstr>FIRMS Stocks &amp; Fisheries Map Viewer</vt:lpstr>
      <vt:lpstr>Global Record for Stocks and Fisheries</vt:lpstr>
      <vt:lpstr>FIRMS &amp; the Sustainable Development Goals</vt:lpstr>
      <vt:lpstr>Key messages</vt:lpstr>
      <vt:lpstr>Key messages</vt:lpstr>
      <vt:lpstr>Assessment of Resource in the WECAF area</vt:lpstr>
      <vt:lpstr>Assessment of Resource in the WECAF area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Building a RDB</vt:lpstr>
      <vt:lpstr>Thank you for your attention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FIGIS Spatial Data Infrastructure (SDI) Overview</dc:title>
  <dc:creator>E. Blondel</dc:creator>
  <cp:keywords>FIGIS;GIS</cp:keywords>
  <cp:lastModifiedBy>Yann LAURENT</cp:lastModifiedBy>
  <cp:revision>654</cp:revision>
  <dcterms:created xsi:type="dcterms:W3CDTF">2011-05-18T11:49:46Z</dcterms:created>
  <dcterms:modified xsi:type="dcterms:W3CDTF">2018-05-11T07:59:20Z</dcterms:modified>
</cp:coreProperties>
</file>