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3" r:id="rId3"/>
  </p:sldMasterIdLst>
  <p:notesMasterIdLst>
    <p:notesMasterId r:id="rId38"/>
  </p:notesMasterIdLst>
  <p:handoutMasterIdLst>
    <p:handoutMasterId r:id="rId39"/>
  </p:handoutMasterIdLst>
  <p:sldIdLst>
    <p:sldId id="317" r:id="rId4"/>
    <p:sldId id="313" r:id="rId5"/>
    <p:sldId id="312" r:id="rId6"/>
    <p:sldId id="297" r:id="rId7"/>
    <p:sldId id="299" r:id="rId8"/>
    <p:sldId id="303" r:id="rId9"/>
    <p:sldId id="302" r:id="rId10"/>
    <p:sldId id="300" r:id="rId11"/>
    <p:sldId id="274" r:id="rId12"/>
    <p:sldId id="289" r:id="rId13"/>
    <p:sldId id="294" r:id="rId14"/>
    <p:sldId id="306" r:id="rId15"/>
    <p:sldId id="307" r:id="rId16"/>
    <p:sldId id="308" r:id="rId17"/>
    <p:sldId id="309" r:id="rId18"/>
    <p:sldId id="305" r:id="rId19"/>
    <p:sldId id="310" r:id="rId20"/>
    <p:sldId id="315" r:id="rId21"/>
    <p:sldId id="329" r:id="rId22"/>
    <p:sldId id="320" r:id="rId23"/>
    <p:sldId id="321" r:id="rId24"/>
    <p:sldId id="332" r:id="rId25"/>
    <p:sldId id="316" r:id="rId26"/>
    <p:sldId id="331" r:id="rId27"/>
    <p:sldId id="339" r:id="rId28"/>
    <p:sldId id="336" r:id="rId29"/>
    <p:sldId id="337" r:id="rId30"/>
    <p:sldId id="340" r:id="rId31"/>
    <p:sldId id="342" r:id="rId32"/>
    <p:sldId id="338" r:id="rId33"/>
    <p:sldId id="311" r:id="rId34"/>
    <p:sldId id="334" r:id="rId35"/>
    <p:sldId id="260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63F"/>
    <a:srgbClr val="F2B800"/>
    <a:srgbClr val="5E3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4" autoAdjust="0"/>
    <p:restoredTop sz="70615" autoAdjust="0"/>
  </p:normalViewPr>
  <p:slideViewPr>
    <p:cSldViewPr snapToGrid="0">
      <p:cViewPr varScale="1">
        <p:scale>
          <a:sx n="63" d="100"/>
          <a:sy n="63" d="100"/>
        </p:scale>
        <p:origin x="1686" y="66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04/21/2016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Testemunho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04/21/2016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Testemunho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84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51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58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1338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866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0322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516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6816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</p:txBody>
      </p:sp>
    </p:spTree>
    <p:extLst>
      <p:ext uri="{BB962C8B-B14F-4D97-AF65-F5344CB8AC3E}">
        <p14:creationId xmlns:p14="http://schemas.microsoft.com/office/powerpoint/2010/main" val="3582099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11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2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22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145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737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349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78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5242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070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64921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5064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5829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pt-BR" dirty="0"/>
              <a:t>O tempo de </a:t>
            </a:r>
            <a:r>
              <a:rPr lang="pt-BR" dirty="0" err="1"/>
              <a:t>apresentacão</a:t>
            </a:r>
            <a:r>
              <a:rPr lang="pt-BR" dirty="0"/>
              <a:t> não</a:t>
            </a:r>
            <a:r>
              <a:rPr lang="pt-BR" baseline="0" dirty="0"/>
              <a:t> me permitiu mas e</a:t>
            </a:r>
            <a:r>
              <a:rPr lang="pt-BR" dirty="0"/>
              <a:t>u gostaria de ter incluído bem mais informações, como por exemplo quais as ferramentas essenciais</a:t>
            </a:r>
            <a:r>
              <a:rPr lang="pt-BR" baseline="0" dirty="0"/>
              <a:t> para se ter no campo, como implantar de forma barata uma sistema automatizado de irrigação sem depender de energia elétrica, opções de trabalho (e não sustento, pois quem sustenta é o Senhor) estando no campo, cursos gratuitos pela internet para saber conduzir um negócio morando no campo (pelo menos até o decreto), métodos alternativos e baratos de construção, sistemas de geração </a:t>
            </a:r>
            <a:r>
              <a:rPr lang="pt-BR" baseline="0" dirty="0" err="1"/>
              <a:t>autonôma</a:t>
            </a:r>
            <a:r>
              <a:rPr lang="pt-BR" baseline="0" dirty="0"/>
              <a:t> de geração de energia como </a:t>
            </a:r>
            <a:r>
              <a:rPr lang="pt-BR" baseline="0" dirty="0" err="1"/>
              <a:t>biogestor</a:t>
            </a:r>
            <a:r>
              <a:rPr lang="pt-BR" baseline="0" dirty="0"/>
              <a:t> ou hidrelétrico no seu sítio dentre outros, </a:t>
            </a:r>
            <a:r>
              <a:rPr lang="pt-BR" dirty="0"/>
              <a:t>material</a:t>
            </a:r>
            <a:r>
              <a:rPr lang="pt-BR" baseline="0" dirty="0"/>
              <a:t> sobre apicultura, compostagem, casos de pessoas que vivem sem absolutamente sem nenhum dinheiro (e olha que nem têm acesso como nós a totalidade da Palavra), guia do marceneiro, sistemas de plantio e cultivo da terra, internet via satélite, como pegar sinal de celular estando no meio das montanhas, sementes orgânicas x transgênicos, vida </a:t>
            </a:r>
            <a:r>
              <a:rPr lang="pt-BR" baseline="0" dirty="0" err="1"/>
              <a:t>auto-suficiente</a:t>
            </a:r>
            <a:r>
              <a:rPr lang="pt-BR" baseline="0" dirty="0"/>
              <a:t> dependendo somente de Deus, o perigo extremo dos agrotóxicos e transgênicos, estufas caseiras, </a:t>
            </a:r>
            <a:r>
              <a:rPr lang="pt-BR" baseline="0" dirty="0" smtClean="0"/>
              <a:t>como </a:t>
            </a:r>
            <a:r>
              <a:rPr lang="pt-BR" baseline="0" dirty="0"/>
              <a:t>procurar sítios de forma </a:t>
            </a:r>
            <a:r>
              <a:rPr lang="pt-BR" baseline="0" dirty="0" smtClean="0"/>
              <a:t>adequada e com as pessoas certas, </a:t>
            </a:r>
            <a:r>
              <a:rPr lang="pt-BR" dirty="0"/>
              <a:t>bomba</a:t>
            </a:r>
            <a:r>
              <a:rPr lang="pt-BR" baseline="0" dirty="0"/>
              <a:t> carneiro, etc.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324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25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7462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44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26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7203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491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46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903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9446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03238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2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B58F1-93A9-46E1-BB55-17512D9919BA}" type="datetime1">
              <a:rPr lang="en-US" smtClean="0"/>
              <a:t>04/21/2016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C634EE82-C8B1-4E7D-8780-B944FC55AF54}" type="datetime1">
              <a:rPr lang="en-US" smtClean="0"/>
              <a:t>04/21/2016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1464-5DA8-475D-9E71-F58991565D4E}" type="datetime1">
              <a:rPr lang="en-US" smtClean="0"/>
              <a:t>04/21/2016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6F52-30D7-4BC0-9C96-1ED0CDFAB6E5}" type="datetime1">
              <a:rPr lang="en-US" smtClean="0"/>
              <a:t>04/21/2016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7BB3-3A8E-4D48-90C8-F3BC3ECEA171}" type="datetime1">
              <a:rPr lang="en-US" smtClean="0"/>
              <a:t>04/21/2016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 title="Slide Design Pictu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18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A34A-837A-408E-B72F-3C4A7F110A52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D082-9022-44DF-B7AF-D799E3D2CEFC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6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FFCB0B-1E72-4DFD-AFD0-17A80B6260F3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68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01DE-88C6-4DB7-AC46-5CE22797DCAC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C4DE4-2EBC-4D11-A341-387D6264A339}" type="datetime1">
              <a:rPr lang="en-US" smtClean="0"/>
              <a:t>04/21/2016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EAE7-AFE8-45C3-92A3-D3E286339CAC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6EE8-DAAE-45FE-A363-3592EC1B4A4D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042F56-E6FB-4094-A8B0-12B0FA940058}" type="datetime1">
              <a:rPr lang="en-US" smtClean="0">
                <a:solidFill>
                  <a:srgbClr val="263050"/>
                </a:solidFill>
              </a:rPr>
              <a:t>04/21/2016</a:t>
            </a:fld>
            <a:endParaRPr>
              <a:solidFill>
                <a:srgbClr val="263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263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F5EF-33CB-4BB4-80C7-C6C20562E383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5EFB42-F2D8-43CF-8B1B-A16AFEF0A669}" type="datetime1">
              <a:rPr lang="en-US" smtClean="0">
                <a:solidFill>
                  <a:srgbClr val="263050"/>
                </a:solidFill>
              </a:rPr>
              <a:t>04/21/2016</a:t>
            </a:fld>
            <a:endParaRPr>
              <a:solidFill>
                <a:srgbClr val="26305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7B3-9492-4B2A-A680-DC8A34843BAE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5A05-70D1-4A7C-9234-BFACEE1FA3E3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6DC0-BAB4-40F8-A12A-85A9D3708599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5B70-E00E-4F53-A941-9239F03076F9}" type="datetime1">
              <a:rPr lang="en-US" smtClean="0"/>
              <a:t>04/21/2016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4BB7-A23E-418F-82EE-7B66D8BB9D03}" type="datetime1">
              <a:rPr lang="en-US" smtClean="0"/>
              <a:t>04/21/2016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B817-7D95-4F07-AD47-F55D9E2C05C0}" type="datetime1">
              <a:rPr lang="en-US" smtClean="0"/>
              <a:t>04/21/2016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C9C-FDE0-42F0-9B9C-F153815F1BBB}" type="datetime1">
              <a:rPr lang="en-US" smtClean="0"/>
              <a:t>04/21/2016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584D-B50D-4ED7-84C5-85DFEF3F33BA}" type="datetime1">
              <a:rPr lang="en-US" smtClean="0"/>
              <a:t>04/21/2016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2F931-5A2B-426E-958D-F179F9ECF3D8}" type="datetime1">
              <a:rPr lang="en-US" smtClean="0"/>
              <a:t>04/21/2016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5AD19CD-6241-4CE0-A408-372FC6BC8518}" type="datetime1">
              <a:rPr lang="en-US" smtClean="0"/>
              <a:t>04/21/2016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0CD8E3DD-E40D-433A-A079-8A0408175D41}" type="datetime1">
              <a:rPr lang="en-US" smtClean="0">
                <a:solidFill>
                  <a:srgbClr val="E5E8E8"/>
                </a:solidFill>
              </a:rPr>
              <a:t>04/21/2016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800599"/>
            <a:ext cx="12192000" cy="20574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90687" y="5877025"/>
            <a:ext cx="8514678" cy="338666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É </a:t>
            </a:r>
            <a:r>
              <a:rPr lang="en-US" sz="2400" b="1" dirty="0" err="1"/>
              <a:t>realmente</a:t>
            </a:r>
            <a:r>
              <a:rPr lang="en-US" sz="2400" b="1" dirty="0"/>
              <a:t> </a:t>
            </a:r>
            <a:r>
              <a:rPr lang="en-US" sz="2400" b="1" dirty="0" err="1"/>
              <a:t>algo</a:t>
            </a:r>
            <a:r>
              <a:rPr lang="en-US" sz="2400" b="1" dirty="0"/>
              <a:t> para </a:t>
            </a:r>
            <a:r>
              <a:rPr lang="en-US" sz="2400" b="1" dirty="0" err="1"/>
              <a:t>mim</a:t>
            </a:r>
            <a:r>
              <a:rPr lang="en-US" sz="2400" b="1" dirty="0"/>
              <a:t> e </a:t>
            </a:r>
            <a:r>
              <a:rPr lang="en-US" sz="2400" b="1" dirty="0" err="1"/>
              <a:t>minha</a:t>
            </a:r>
            <a:r>
              <a:rPr lang="en-US" sz="2400" b="1" dirty="0"/>
              <a:t> </a:t>
            </a:r>
            <a:r>
              <a:rPr lang="en-US" sz="2400" b="1" dirty="0" err="1"/>
              <a:t>família</a:t>
            </a:r>
            <a:r>
              <a:rPr lang="en-US" sz="2400" b="1" dirty="0"/>
              <a:t> </a:t>
            </a:r>
            <a:r>
              <a:rPr lang="en-US" sz="2400" b="1" dirty="0" err="1"/>
              <a:t>neste</a:t>
            </a:r>
            <a:r>
              <a:rPr lang="en-US" sz="2400" b="1" dirty="0"/>
              <a:t> </a:t>
            </a:r>
            <a:r>
              <a:rPr lang="en-US" sz="2400" b="1" dirty="0" err="1"/>
              <a:t>momento</a:t>
            </a:r>
            <a:r>
              <a:rPr lang="en-US" sz="2400" b="1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739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793" y="5049369"/>
            <a:ext cx="10664414" cy="888169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Vida no campo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>
                <a:solidFill>
                  <a:srgbClr val="E5E8E8"/>
                </a:solidFill>
              </a:rPr>
              <a:pPr/>
              <a:t>10</a:t>
            </a:fld>
            <a:endParaRPr lang="en-US">
              <a:solidFill>
                <a:srgbClr val="E5E8E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9000">
                <a:schemeClr val="accent1">
                  <a:lumMod val="84000"/>
                  <a:alpha val="61000"/>
                </a:schemeClr>
              </a:gs>
              <a:gs pos="38000">
                <a:schemeClr val="accent1">
                  <a:lumMod val="77000"/>
                  <a:alpha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[...continuação]</a:t>
            </a:r>
          </a:p>
          <a:p>
            <a:pPr algn="ctr"/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(...) Não podemos deixar de ver que o fim do mundo está prestes a vir. Satanás está trabalhando sobre as mentes de homens e mulheres e muitos parecem preenchido com um desejo de diversão e emoção. Como foi nos dias de Noé, todo tipo de mal está a aumentar. (...) Em um momento como este, as </a:t>
            </a:r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pessoas que estão buscando a guardar os mandamentos de Deus 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 olhar para lugares afastados, </a:t>
            </a:r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 das cidades.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(...)</a:t>
            </a:r>
          </a:p>
          <a:p>
            <a:pPr algn="ctr"/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[continua...]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7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>
                <a:solidFill>
                  <a:srgbClr val="E5E8E8"/>
                </a:solidFill>
              </a:rPr>
              <a:pPr/>
              <a:t>11</a:t>
            </a:fld>
            <a:endParaRPr lang="en-US">
              <a:solidFill>
                <a:srgbClr val="E5E8E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9000">
                <a:schemeClr val="accent1">
                  <a:lumMod val="84000"/>
                  <a:alpha val="61000"/>
                </a:schemeClr>
              </a:gs>
              <a:gs pos="38000">
                <a:schemeClr val="accent1">
                  <a:lumMod val="77000"/>
                  <a:alpha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[...continuação]</a:t>
            </a:r>
          </a:p>
          <a:p>
            <a:pPr algn="ctr"/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Dizemos mais uma vez, para fora das cidades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Não considero uma grande privação, que você deve ir para as colinas e montanhas, (...) 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 pode estar a sós com Deus, para aprender Sua vontade e caminho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(...) </a:t>
            </a:r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Contemplando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cenas da natureza, as obras do Criador, </a:t>
            </a:r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estudando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obra de Deus,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imperceptivelmente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 será alterado na mesma imagem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(EGW, Manuscrito 85, 1908)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2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2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>
                <a:latin typeface="Corbel" panose="020B0503020204020204" pitchFamily="34" charset="0"/>
              </a:rPr>
              <a:t>Local onde agora moramos</a:t>
            </a:r>
          </a:p>
          <a:p>
            <a:pPr algn="ctr"/>
            <a:endParaRPr lang="pt-BR" sz="3500" dirty="0">
              <a:latin typeface="Corbel" panose="020B0503020204020204" pitchFamily="34" charset="0"/>
            </a:endParaRPr>
          </a:p>
          <a:p>
            <a:pPr algn="ctr"/>
            <a:r>
              <a:rPr lang="pt-BR" sz="2700" dirty="0">
                <a:latin typeface="Corbel" panose="020B0503020204020204" pitchFamily="34" charset="0"/>
              </a:rPr>
              <a:t>(vista da casa e parte da fazenda)</a:t>
            </a:r>
            <a:endParaRPr lang="en-US" sz="2700" dirty="0">
              <a:latin typeface="Corbel" panose="020B0503020204020204" pitchFamily="34" charset="0"/>
            </a:endParaRPr>
          </a:p>
        </p:txBody>
      </p:sp>
      <p:pic>
        <p:nvPicPr>
          <p:cNvPr id="6" name="Picture Placeholder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82877" y="237493"/>
            <a:ext cx="9016364" cy="60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5899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>
                <a:latin typeface="Corbel" panose="020B0503020204020204" pitchFamily="34" charset="0"/>
              </a:rPr>
              <a:t>Local onde agora moramos</a:t>
            </a:r>
          </a:p>
          <a:p>
            <a:pPr algn="ctr"/>
            <a:endParaRPr lang="pt-BR" sz="3500" dirty="0">
              <a:latin typeface="Corbel" panose="020B0503020204020204" pitchFamily="34" charset="0"/>
            </a:endParaRPr>
          </a:p>
          <a:p>
            <a:pPr algn="ctr"/>
            <a:r>
              <a:rPr lang="pt-BR" sz="2700" dirty="0">
                <a:latin typeface="Corbel" panose="020B0503020204020204" pitchFamily="34" charset="0"/>
              </a:rPr>
              <a:t>(escritório </a:t>
            </a:r>
            <a:br>
              <a:rPr lang="pt-BR" sz="2700" dirty="0">
                <a:latin typeface="Corbel" panose="020B0503020204020204" pitchFamily="34" charset="0"/>
              </a:rPr>
            </a:br>
            <a:r>
              <a:rPr lang="pt-BR" sz="2700" dirty="0">
                <a:latin typeface="Corbel" panose="020B0503020204020204" pitchFamily="34" charset="0"/>
              </a:rPr>
              <a:t>+ sala de atividades das crianças </a:t>
            </a:r>
            <a:br>
              <a:rPr lang="pt-BR" sz="2700" dirty="0">
                <a:latin typeface="Corbel" panose="020B0503020204020204" pitchFamily="34" charset="0"/>
              </a:rPr>
            </a:br>
            <a:r>
              <a:rPr lang="pt-BR" sz="2700" dirty="0">
                <a:latin typeface="Corbel" panose="020B0503020204020204" pitchFamily="34" charset="0"/>
              </a:rPr>
              <a:t>+ local de guardar itens encaixotados, </a:t>
            </a:r>
            <a:r>
              <a:rPr lang="pt-BR" sz="2700" dirty="0" err="1">
                <a:latin typeface="Corbel" panose="020B0503020204020204" pitchFamily="34" charset="0"/>
              </a:rPr>
              <a:t>etc</a:t>
            </a:r>
            <a:r>
              <a:rPr lang="pt-BR" sz="2700" dirty="0">
                <a:latin typeface="Corbel" panose="020B0503020204020204" pitchFamily="34" charset="0"/>
              </a:rPr>
              <a:t>)</a:t>
            </a:r>
            <a:endParaRPr lang="en-US" sz="2700" dirty="0">
              <a:latin typeface="Corbel" panose="020B0503020204020204" pitchFamily="34" charset="0"/>
            </a:endParaRP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>
          <a:xfrm>
            <a:off x="2130735" y="237493"/>
            <a:ext cx="5120643" cy="60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84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/>
              <a:t>Local onde agora moramos</a:t>
            </a:r>
          </a:p>
          <a:p>
            <a:pPr algn="ctr"/>
            <a:endParaRPr lang="pt-BR" sz="3500" dirty="0"/>
          </a:p>
          <a:p>
            <a:pPr algn="ctr"/>
            <a:r>
              <a:rPr lang="pt-BR" sz="2700" dirty="0"/>
              <a:t>(vista a partir da casinha de madeira, onde fica o escritório, </a:t>
            </a:r>
            <a:r>
              <a:rPr lang="pt-BR" sz="2700" dirty="0" err="1"/>
              <a:t>etc</a:t>
            </a:r>
            <a:r>
              <a:rPr lang="pt-BR" sz="2700" dirty="0"/>
              <a:t>)</a:t>
            </a:r>
            <a:endParaRPr lang="en-US" sz="2700" dirty="0"/>
          </a:p>
        </p:txBody>
      </p:sp>
      <p:pic>
        <p:nvPicPr>
          <p:cNvPr id="5" name="Picture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>
          <a:xfrm>
            <a:off x="784535" y="237493"/>
            <a:ext cx="7813043" cy="60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84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/>
              <a:t>Local onde agora moramos</a:t>
            </a:r>
          </a:p>
          <a:p>
            <a:pPr algn="ctr"/>
            <a:endParaRPr lang="pt-BR" sz="3500" dirty="0"/>
          </a:p>
          <a:p>
            <a:pPr algn="ctr"/>
            <a:r>
              <a:rPr lang="pt-BR" sz="2700" dirty="0"/>
              <a:t>(vista a partir da casinha de madeira, onde fica o escritório, </a:t>
            </a:r>
            <a:r>
              <a:rPr lang="pt-BR" sz="2700" dirty="0" err="1"/>
              <a:t>etc</a:t>
            </a:r>
            <a:r>
              <a:rPr lang="pt-BR" sz="2700" dirty="0"/>
              <a:t>)</a:t>
            </a:r>
            <a:endParaRPr lang="en-US" sz="2700" dirty="0"/>
          </a:p>
        </p:txBody>
      </p:sp>
      <p:pic>
        <p:nvPicPr>
          <p:cNvPr id="6" name="Picture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>
          <a:xfrm>
            <a:off x="784534" y="237493"/>
            <a:ext cx="7804863" cy="60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2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/>
              <a:t>Local onde agora moramos</a:t>
            </a:r>
          </a:p>
          <a:p>
            <a:pPr algn="ctr"/>
            <a:endParaRPr lang="pt-BR" sz="3500" dirty="0"/>
          </a:p>
          <a:p>
            <a:pPr algn="ctr"/>
            <a:r>
              <a:rPr lang="pt-BR" sz="2700" dirty="0"/>
              <a:t>(vista da casa e parte da fazenda)</a:t>
            </a:r>
            <a:endParaRPr lang="en-US" sz="2700" dirty="0"/>
          </a:p>
        </p:txBody>
      </p:sp>
      <p:pic>
        <p:nvPicPr>
          <p:cNvPr id="5" name="Picture Placeholder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82877" y="237493"/>
            <a:ext cx="9016365" cy="60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5899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/>
              <a:t>Local onde agora moramos</a:t>
            </a:r>
          </a:p>
          <a:p>
            <a:pPr algn="ctr"/>
            <a:endParaRPr lang="pt-BR" sz="1000" dirty="0"/>
          </a:p>
          <a:p>
            <a:pPr algn="ctr"/>
            <a:r>
              <a:rPr lang="pt-BR" sz="2700" dirty="0"/>
              <a:t>(nossas crianças brincando em águas cristalinas, crescendo livres  e aprendendo na prática sobre a criação de Deus)</a:t>
            </a:r>
            <a:endParaRPr lang="en-US" sz="2700" dirty="0"/>
          </a:p>
        </p:txBody>
      </p:sp>
      <p:pic>
        <p:nvPicPr>
          <p:cNvPr id="6" name="Picture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>
          <a:xfrm>
            <a:off x="180014" y="237497"/>
            <a:ext cx="5133666" cy="6039607"/>
          </a:xfrm>
          <a:prstGeom prst="rect">
            <a:avLst/>
          </a:prstGeom>
        </p:spPr>
      </p:pic>
      <p:pic>
        <p:nvPicPr>
          <p:cNvPr id="7" name="Picture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>
          <a:xfrm>
            <a:off x="5520264" y="3415044"/>
            <a:ext cx="3678972" cy="2833357"/>
          </a:xfrm>
          <a:prstGeom prst="rect">
            <a:avLst/>
          </a:prstGeom>
        </p:spPr>
      </p:pic>
      <p:pic>
        <p:nvPicPr>
          <p:cNvPr id="9" name="Picture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>
          <a:xfrm>
            <a:off x="5520264" y="237497"/>
            <a:ext cx="3678972" cy="29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800599"/>
            <a:ext cx="12192000" cy="2057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90687" y="5877025"/>
            <a:ext cx="8339866" cy="338666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/>
              <a:t>Alguns</a:t>
            </a:r>
            <a:r>
              <a:rPr lang="en-US" sz="2400" b="1" dirty="0"/>
              <a:t> dos </a:t>
            </a:r>
            <a:r>
              <a:rPr lang="en-US" sz="2400" b="1" dirty="0" err="1"/>
              <a:t>motivos</a:t>
            </a:r>
            <a:r>
              <a:rPr lang="en-US" sz="2400" b="1" dirty="0"/>
              <a:t> que </a:t>
            </a:r>
            <a:r>
              <a:rPr lang="en-US" sz="2400" b="1" dirty="0" err="1"/>
              <a:t>podem</a:t>
            </a:r>
            <a:r>
              <a:rPr lang="en-US" sz="2400" b="1" dirty="0"/>
              <a:t> </a:t>
            </a:r>
            <a:r>
              <a:rPr lang="en-US" sz="2400" b="1" dirty="0" err="1"/>
              <a:t>sustentar</a:t>
            </a:r>
            <a:r>
              <a:rPr lang="en-US" sz="2400" b="1" dirty="0"/>
              <a:t> </a:t>
            </a:r>
            <a:r>
              <a:rPr lang="en-US" sz="2400" b="1" dirty="0" err="1"/>
              <a:t>esta</a:t>
            </a:r>
            <a:r>
              <a:rPr lang="en-US" sz="2400" b="1" dirty="0"/>
              <a:t> </a:t>
            </a:r>
            <a:r>
              <a:rPr lang="en-US" sz="2400" b="1" dirty="0" err="1"/>
              <a:t>afirmação</a:t>
            </a:r>
            <a:r>
              <a:rPr lang="en-US" sz="2400" b="1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739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793" y="5049369"/>
            <a:ext cx="10664414" cy="888169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Não vá para o campo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 descr="Sample table with 3 columns, 4 rows" title="Table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04967" y="382141"/>
          <a:ext cx="11163869" cy="59168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1638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76327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>
                          <a:latin typeface="Corbel" panose="020B0503020204020204" pitchFamily="34" charset="0"/>
                        </a:rPr>
                        <a:t>Não</a:t>
                      </a:r>
                      <a:r>
                        <a:rPr lang="pt-BR" sz="3600" baseline="0" dirty="0">
                          <a:latin typeface="Corbel" panose="020B0503020204020204" pitchFamily="34" charset="0"/>
                        </a:rPr>
                        <a:t> vá para o campo se NÃO desejas</a:t>
                      </a:r>
                      <a:endParaRPr sz="3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3561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rbel" panose="020B0503020204020204" pitchFamily="34" charset="0"/>
                        </a:rPr>
                        <a:t>Submeter-se ao processo de SANTIFICAÇÃO</a:t>
                      </a:r>
                      <a:endParaRPr sz="24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3561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rbel" panose="020B0503020204020204" pitchFamily="34" charset="0"/>
                        </a:rPr>
                        <a:t>Uma vida contínua e gradativa de RENÚNCIAS</a:t>
                      </a:r>
                      <a:endParaRPr sz="24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3561">
                <a:tc>
                  <a:txBody>
                    <a:bodyPr/>
                    <a:lstStyle/>
                    <a:p>
                      <a:pPr algn="ctr"/>
                      <a:r>
                        <a:rPr lang="pt-BR" sz="2400" spc="-30" dirty="0">
                          <a:latin typeface="Corbel" panose="020B0503020204020204" pitchFamily="34" charset="0"/>
                        </a:rPr>
                        <a:t>Colocar</a:t>
                      </a:r>
                      <a:r>
                        <a:rPr lang="pt-BR" sz="2400" spc="-30" baseline="0" dirty="0">
                          <a:latin typeface="Corbel" panose="020B0503020204020204" pitchFamily="34" charset="0"/>
                        </a:rPr>
                        <a:t> em prática u</a:t>
                      </a:r>
                      <a:r>
                        <a:rPr lang="pt-BR" sz="2400" spc="-30" dirty="0">
                          <a:latin typeface="Corbel" panose="020B0503020204020204" pitchFamily="34" charset="0"/>
                        </a:rPr>
                        <a:t>ma VIDA CADA VEZ MAIS SIMPLES</a:t>
                      </a:r>
                      <a:endParaRPr sz="2400" spc="-3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3561">
                <a:tc>
                  <a:txBody>
                    <a:bodyPr/>
                    <a:lstStyle/>
                    <a:p>
                      <a:pPr algn="ctr"/>
                      <a:r>
                        <a:rPr lang="pt-BR" sz="2400" spc="-80" dirty="0">
                          <a:latin typeface="Corbel" panose="020B0503020204020204" pitchFamily="34" charset="0"/>
                        </a:rPr>
                        <a:t>Ter</a:t>
                      </a:r>
                      <a:r>
                        <a:rPr lang="pt-BR" sz="2400" spc="-80" baseline="0" dirty="0">
                          <a:latin typeface="Corbel" panose="020B0503020204020204" pitchFamily="34" charset="0"/>
                        </a:rPr>
                        <a:t> o CARÁTER continuamente moldado pelo SENHOR, tendo o de Cristo como modelo</a:t>
                      </a:r>
                      <a:endParaRPr sz="2400" spc="-8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9564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rbel" panose="020B0503020204020204" pitchFamily="34" charset="0"/>
                        </a:rPr>
                        <a:t>Como sacerdote do lar</a:t>
                      </a:r>
                      <a:r>
                        <a:rPr lang="pt-BR" sz="2400" baseline="0" dirty="0">
                          <a:latin typeface="Corbel" panose="020B0503020204020204" pitchFamily="34" charset="0"/>
                        </a:rPr>
                        <a:t> dedicar TEMPO à sua família e</a:t>
                      </a:r>
                      <a:br>
                        <a:rPr lang="pt-BR" sz="2400" baseline="0" dirty="0">
                          <a:latin typeface="Corbel" panose="020B0503020204020204" pitchFamily="34" charset="0"/>
                        </a:rPr>
                      </a:br>
                      <a:r>
                        <a:rPr lang="pt-BR" sz="2400" baseline="0" dirty="0">
                          <a:latin typeface="Corbel" panose="020B0503020204020204" pitchFamily="34" charset="0"/>
                        </a:rPr>
                        <a:t> CONDUZÍ-LA diariamente a Deus</a:t>
                      </a:r>
                      <a:endParaRPr sz="24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3561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rbel" panose="020B0503020204020204" pitchFamily="34" charset="0"/>
                        </a:rPr>
                        <a:t>Aprender</a:t>
                      </a:r>
                      <a:r>
                        <a:rPr lang="pt-BR" sz="2400" baseline="0" dirty="0">
                          <a:latin typeface="Corbel" panose="020B0503020204020204" pitchFamily="34" charset="0"/>
                        </a:rPr>
                        <a:t> de forma crescente a DEPENDÊNCIA TOTAL DO SENHOR</a:t>
                      </a:r>
                      <a:endParaRPr sz="24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3561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rbel" panose="020B0503020204020204" pitchFamily="34" charset="0"/>
                        </a:rPr>
                        <a:t>Prepara-se de forma adequada e</a:t>
                      </a:r>
                      <a:r>
                        <a:rPr lang="pt-BR" sz="2400" baseline="0" dirty="0">
                          <a:latin typeface="Corbel" panose="020B0503020204020204" pitchFamily="34" charset="0"/>
                        </a:rPr>
                        <a:t> no lugar propício para a VOLTA DE JESUS</a:t>
                      </a:r>
                      <a:endParaRPr sz="24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69564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rbel" panose="020B0503020204020204" pitchFamily="34" charset="0"/>
                        </a:rPr>
                        <a:t>Incondicionalmente e independente de qualquer eventual dificuldade, </a:t>
                      </a:r>
                      <a:br>
                        <a:rPr lang="pt-BR" sz="2400" dirty="0">
                          <a:latin typeface="Corbel" panose="020B0503020204020204" pitchFamily="34" charset="0"/>
                        </a:rPr>
                      </a:br>
                      <a:r>
                        <a:rPr lang="pt-BR" sz="2400" dirty="0">
                          <a:latin typeface="Corbel" panose="020B0503020204020204" pitchFamily="34" charset="0"/>
                        </a:rPr>
                        <a:t>fazer a VONTADE DO SENHOR</a:t>
                      </a:r>
                      <a:endParaRPr sz="24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</a:t>
            </a:fld>
            <a:endParaRPr lang="en-US"/>
          </a:p>
        </p:txBody>
      </p:sp>
      <p:sp>
        <p:nvSpPr>
          <p:cNvPr id="9" name="OTLSHAPE_TB_00000000000000000000000000000000_ScaleContainer"/>
          <p:cNvSpPr/>
          <p:nvPr>
            <p:custDataLst>
              <p:tags r:id="rId1"/>
            </p:custDataLst>
          </p:nvPr>
        </p:nvSpPr>
        <p:spPr>
          <a:xfrm>
            <a:off x="933450" y="4767353"/>
            <a:ext cx="10477500" cy="381000"/>
          </a:xfrm>
          <a:prstGeom prst="roundRect">
            <a:avLst>
              <a:gd name="adj" fmla="val 28824"/>
            </a:avLst>
          </a:pr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LSHAPE_TB_00000000000000000000000000000000_ScaleContainer"/>
          <p:cNvSpPr/>
          <p:nvPr>
            <p:custDataLst>
              <p:tags r:id="rId2"/>
            </p:custDataLst>
          </p:nvPr>
        </p:nvSpPr>
        <p:spPr>
          <a:xfrm>
            <a:off x="5217459" y="4775472"/>
            <a:ext cx="6193491" cy="381000"/>
          </a:xfrm>
          <a:prstGeom prst="roundRect">
            <a:avLst>
              <a:gd name="adj" fmla="val 2882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TLSHAPE_TB_00000000000000000000000000000000_ScaleContainer"/>
          <p:cNvSpPr/>
          <p:nvPr>
            <p:custDataLst>
              <p:tags r:id="rId3"/>
            </p:custDataLst>
          </p:nvPr>
        </p:nvSpPr>
        <p:spPr>
          <a:xfrm>
            <a:off x="9533965" y="4775472"/>
            <a:ext cx="1876985" cy="381000"/>
          </a:xfrm>
          <a:prstGeom prst="roundRect">
            <a:avLst>
              <a:gd name="adj" fmla="val 28824"/>
            </a:avLst>
          </a:prstGeom>
          <a:solidFill>
            <a:srgbClr val="F2B800"/>
          </a:soli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933450" y="663295"/>
            <a:ext cx="10657915" cy="775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Um pouco sobre</a:t>
            </a:r>
          </a:p>
          <a:p>
            <a:pPr>
              <a:spcBef>
                <a:spcPts val="0"/>
              </a:spcBef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Como o Senhor tem conduzido nossa família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63825" y="1600200"/>
            <a:ext cx="0" cy="3029972"/>
          </a:xfrm>
          <a:prstGeom prst="straightConnector1">
            <a:avLst/>
          </a:prstGeom>
          <a:ln w="25400" cap="sq">
            <a:solidFill>
              <a:schemeClr val="tx2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/>
          <p:cNvSpPr txBox="1">
            <a:spLocks/>
          </p:cNvSpPr>
          <p:nvPr/>
        </p:nvSpPr>
        <p:spPr>
          <a:xfrm>
            <a:off x="3854824" y="1800921"/>
            <a:ext cx="7319682" cy="775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200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Não vá para o campo</a:t>
            </a:r>
          </a:p>
          <a:p>
            <a:pPr>
              <a:spcBef>
                <a:spcPts val="0"/>
              </a:spcBef>
            </a:pPr>
            <a:r>
              <a:rPr lang="pt-BR" sz="2200" b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Alguns dos motivos que podem sustentar esta afirmação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99337" y="2760343"/>
            <a:ext cx="26329" cy="1886972"/>
          </a:xfrm>
          <a:prstGeom prst="straightConnector1">
            <a:avLst/>
          </a:prstGeom>
          <a:ln w="25400" cap="sq">
            <a:solidFill>
              <a:schemeClr val="tx2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 txBox="1">
            <a:spLocks/>
          </p:cNvSpPr>
          <p:nvPr/>
        </p:nvSpPr>
        <p:spPr>
          <a:xfrm>
            <a:off x="6766112" y="3120448"/>
            <a:ext cx="4825253" cy="797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2200" b="1" dirty="0">
                <a:solidFill>
                  <a:srgbClr val="F2B800"/>
                </a:solidFill>
                <a:latin typeface="Corbel" panose="020B0503020204020204" pitchFamily="34" charset="0"/>
              </a:rPr>
              <a:t>Vai ou já foi para o campo?</a:t>
            </a:r>
          </a:p>
          <a:p>
            <a:pPr>
              <a:spcBef>
                <a:spcPts val="0"/>
              </a:spcBef>
            </a:pPr>
            <a:r>
              <a:rPr lang="pt-BR" sz="3200" dirty="0">
                <a:solidFill>
                  <a:srgbClr val="F2B800"/>
                </a:solidFill>
                <a:latin typeface="Corbel" panose="020B0503020204020204" pitchFamily="34" charset="0"/>
              </a:rPr>
              <a:t>Algumas informações úteis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861177" y="4101353"/>
            <a:ext cx="0" cy="528819"/>
          </a:xfrm>
          <a:prstGeom prst="straightConnector1">
            <a:avLst/>
          </a:prstGeom>
          <a:ln w="25400" cap="sq">
            <a:solidFill>
              <a:schemeClr val="tx2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2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3" y="1089214"/>
            <a:ext cx="10085295" cy="478715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Obtêm-se melhor as qualidades cristãs em lugares retirados</a:t>
            </a:r>
            <a:r>
              <a:rPr lang="pt-BR" dirty="0">
                <a:latin typeface="Corbel" panose="020B0503020204020204" pitchFamily="34" charset="0"/>
              </a:rPr>
              <a:t> – </a:t>
            </a:r>
            <a:r>
              <a:rPr lang="pt-BR" b="1" dirty="0">
                <a:latin typeface="Corbel" panose="020B0503020204020204" pitchFamily="34" charset="0"/>
              </a:rPr>
              <a:t>Não há uma família em cem</a:t>
            </a:r>
            <a:r>
              <a:rPr lang="pt-BR" dirty="0">
                <a:latin typeface="Corbel" panose="020B0503020204020204" pitchFamily="34" charset="0"/>
              </a:rPr>
              <a:t> que melhore física, mental ou espiritualmente por estar residindo na cidade. Fé, amor, esperança, felicidade, podem-se obter com muito mais facilidade em</a:t>
            </a:r>
            <a:r>
              <a:rPr lang="pt-BR" b="1" dirty="0">
                <a:latin typeface="Corbel" panose="020B0503020204020204" pitchFamily="34" charset="0"/>
              </a:rPr>
              <a:t> </a:t>
            </a:r>
            <a:r>
              <a:rPr lang="pt-BR" b="1" u="sng" dirty="0">
                <a:latin typeface="Corbel" panose="020B0503020204020204" pitchFamily="34" charset="0"/>
              </a:rPr>
              <a:t>lugares retirados</a:t>
            </a:r>
            <a:r>
              <a:rPr lang="pt-BR" dirty="0">
                <a:latin typeface="Corbel" panose="020B0503020204020204" pitchFamily="34" charset="0"/>
              </a:rPr>
              <a:t>, onde há campos, montanhas, e árvores. </a:t>
            </a:r>
            <a:r>
              <a:rPr lang="pt-BR" b="1" u="sng" dirty="0">
                <a:latin typeface="Corbel" panose="020B0503020204020204" pitchFamily="34" charset="0"/>
              </a:rPr>
              <a:t>Levai vossos filhos para longe</a:t>
            </a:r>
            <a:r>
              <a:rPr lang="pt-BR" dirty="0">
                <a:latin typeface="Corbel" panose="020B0503020204020204" pitchFamily="34" charset="0"/>
              </a:rPr>
              <a:t> das atrações e sons da cidade, longe do ruído dos (...) dos carros, e sua mente se tornará mais saudável. </a:t>
            </a:r>
            <a:r>
              <a:rPr lang="pt-BR" b="1" dirty="0">
                <a:latin typeface="Corbel" panose="020B0503020204020204" pitchFamily="34" charset="0"/>
              </a:rPr>
              <a:t>Verificar-se-á ser mais fácil i</a:t>
            </a:r>
            <a:r>
              <a:rPr lang="pt-BR" b="1" u="sng" dirty="0">
                <a:latin typeface="Corbel" panose="020B0503020204020204" pitchFamily="34" charset="0"/>
              </a:rPr>
              <a:t>nculcar-lhes no coração a verdade da Palavra de Deus</a:t>
            </a:r>
            <a:r>
              <a:rPr lang="pt-BR" dirty="0">
                <a:latin typeface="Corbel" panose="020B0503020204020204" pitchFamily="34" charset="0"/>
              </a:rPr>
              <a:t>.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Manuscrito 76, 1905.</a:t>
            </a:r>
          </a:p>
          <a:p>
            <a:pPr algn="just">
              <a:lnSpc>
                <a:spcPct val="1500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070" y="279185"/>
            <a:ext cx="11507789" cy="5969216"/>
          </a:xfrm>
        </p:spPr>
        <p:txBody>
          <a:bodyPr>
            <a:normAutofit fontScale="92500"/>
          </a:bodyPr>
          <a:lstStyle/>
          <a:p>
            <a:pPr algn="just">
              <a:lnSpc>
                <a:spcPts val="3500"/>
              </a:lnSpc>
            </a:pPr>
            <a:r>
              <a:rPr lang="pt-BR" sz="2600" b="1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Para conseguir os melhores resultados na vida</a:t>
            </a:r>
            <a:r>
              <a:rPr lang="pt-BR" sz="2600" b="1" dirty="0">
                <a:latin typeface="Corbel" panose="020B0503020204020204" pitchFamily="34" charset="0"/>
              </a:rPr>
              <a:t> </a:t>
            </a:r>
            <a:r>
              <a:rPr lang="pt-BR" sz="2600" dirty="0">
                <a:latin typeface="Corbel" panose="020B0503020204020204" pitchFamily="34" charset="0"/>
              </a:rPr>
              <a:t>— Uma residência dispendiosa, mobília trabalhada, ostentação, luxo e conforto, </a:t>
            </a:r>
            <a:r>
              <a:rPr lang="pt-BR" sz="2600" b="1" dirty="0">
                <a:latin typeface="Corbel" panose="020B0503020204020204" pitchFamily="34" charset="0"/>
              </a:rPr>
              <a:t>não proporcionam as condições essenciais a uma vida útil e feliz</a:t>
            </a:r>
            <a:r>
              <a:rPr lang="pt-BR" sz="2600" dirty="0">
                <a:latin typeface="Corbel" panose="020B0503020204020204" pitchFamily="34" charset="0"/>
              </a:rPr>
              <a:t>. Jesus veio a este mundo a fim de realizar a maior obra jamais efetuada entre os homens. Veio como embaixador de Deus, para nos mostrar a maneira de viver de modo a conseguir na vida os melhores resultados. Quais foram as condições escolhidas pelo Pai infinito para Seu Filho? Uma </a:t>
            </a:r>
            <a:r>
              <a:rPr lang="pt-BR" sz="2600" b="1" u="sng" dirty="0">
                <a:latin typeface="Corbel" panose="020B0503020204020204" pitchFamily="34" charset="0"/>
              </a:rPr>
              <a:t>habitação isolada nas colinas</a:t>
            </a:r>
            <a:r>
              <a:rPr lang="pt-BR" sz="2600" dirty="0">
                <a:latin typeface="Corbel" panose="020B0503020204020204" pitchFamily="34" charset="0"/>
              </a:rPr>
              <a:t> da </a:t>
            </a:r>
            <a:r>
              <a:rPr lang="pt-BR" sz="2600" dirty="0" err="1">
                <a:latin typeface="Corbel" panose="020B0503020204020204" pitchFamily="34" charset="0"/>
              </a:rPr>
              <a:t>Galiléia</a:t>
            </a:r>
            <a:r>
              <a:rPr lang="pt-BR" sz="2600" dirty="0">
                <a:latin typeface="Corbel" panose="020B0503020204020204" pitchFamily="34" charset="0"/>
              </a:rPr>
              <a:t>; um lar mantido pelo </a:t>
            </a:r>
            <a:r>
              <a:rPr lang="pt-BR" sz="2600" b="1" dirty="0">
                <a:latin typeface="Corbel" panose="020B0503020204020204" pitchFamily="34" charset="0"/>
              </a:rPr>
              <a:t>trabalho honesto e respeitável</a:t>
            </a:r>
            <a:r>
              <a:rPr lang="pt-BR" sz="2600" dirty="0">
                <a:latin typeface="Corbel" panose="020B0503020204020204" pitchFamily="34" charset="0"/>
              </a:rPr>
              <a:t>; </a:t>
            </a:r>
            <a:r>
              <a:rPr lang="pt-BR" sz="2600" b="1" u="sng" dirty="0">
                <a:latin typeface="Corbel" panose="020B0503020204020204" pitchFamily="34" charset="0"/>
              </a:rPr>
              <a:t>vida de simplicidade</a:t>
            </a:r>
            <a:r>
              <a:rPr lang="pt-BR" sz="2600" dirty="0">
                <a:latin typeface="Corbel" panose="020B0503020204020204" pitchFamily="34" charset="0"/>
              </a:rPr>
              <a:t>; </a:t>
            </a:r>
            <a:r>
              <a:rPr lang="pt-BR" sz="2600" b="1" dirty="0">
                <a:latin typeface="Corbel" panose="020B0503020204020204" pitchFamily="34" charset="0"/>
              </a:rPr>
              <a:t>luta diária com as dificuldades e provações</a:t>
            </a:r>
            <a:r>
              <a:rPr lang="pt-BR" sz="2600" dirty="0">
                <a:latin typeface="Corbel" panose="020B0503020204020204" pitchFamily="34" charset="0"/>
              </a:rPr>
              <a:t>; </a:t>
            </a:r>
            <a:r>
              <a:rPr lang="pt-BR" sz="2600" b="1" u="sng" dirty="0">
                <a:latin typeface="Corbel" panose="020B0503020204020204" pitchFamily="34" charset="0"/>
              </a:rPr>
              <a:t>abnegação</a:t>
            </a:r>
            <a:r>
              <a:rPr lang="pt-BR" sz="2600" dirty="0">
                <a:latin typeface="Corbel" panose="020B0503020204020204" pitchFamily="34" charset="0"/>
              </a:rPr>
              <a:t>, economia e serviço paciente, </a:t>
            </a:r>
            <a:r>
              <a:rPr lang="pt-BR" sz="2600" b="1" dirty="0">
                <a:latin typeface="Corbel" panose="020B0503020204020204" pitchFamily="34" charset="0"/>
              </a:rPr>
              <a:t>feito com contentamento</a:t>
            </a:r>
            <a:r>
              <a:rPr lang="pt-BR" sz="2600" dirty="0">
                <a:latin typeface="Corbel" panose="020B0503020204020204" pitchFamily="34" charset="0"/>
              </a:rPr>
              <a:t>; a hora de estudo ao pé de Sua mãe, com o rolo aberto das Escrituras; a serenidade da alvorada ou do crepúsculo no verdor do vale; o sagrado </a:t>
            </a:r>
            <a:r>
              <a:rPr lang="pt-BR" sz="2600" b="1" dirty="0">
                <a:latin typeface="Corbel" panose="020B0503020204020204" pitchFamily="34" charset="0"/>
              </a:rPr>
              <a:t>ministério da Natureza</a:t>
            </a:r>
            <a:r>
              <a:rPr lang="pt-BR" sz="2600" dirty="0">
                <a:latin typeface="Corbel" panose="020B0503020204020204" pitchFamily="34" charset="0"/>
              </a:rPr>
              <a:t>; o estudo da criação e da providência; a comunhão da alma com Deus; tais foram as condições e oportunidades dos primeiros anos de vida de Jesus. </a:t>
            </a:r>
            <a:r>
              <a:rPr lang="pt-BR" sz="2600" dirty="0">
                <a:solidFill>
                  <a:srgbClr val="1E263F"/>
                </a:solidFill>
                <a:latin typeface="Corbel" panose="020B0503020204020204" pitchFamily="34" charset="0"/>
              </a:rPr>
              <a:t>A Ciência do Bom Viver, 366</a:t>
            </a:r>
            <a:r>
              <a:rPr lang="pt-BR" sz="2600" dirty="0">
                <a:latin typeface="Corbel" panose="020B0503020204020204" pitchFamily="34" charset="0"/>
              </a:rPr>
              <a:t>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77471"/>
            <a:ext cx="10542493" cy="4540623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pt-BR" b="1" dirty="0">
                <a:latin typeface="Corbel" panose="020B0503020204020204" pitchFamily="34" charset="0"/>
              </a:rPr>
              <a:t>Se nós mesmos nos colocamos sob influências objetáveis</a:t>
            </a:r>
            <a:r>
              <a:rPr lang="pt-BR" dirty="0">
                <a:latin typeface="Corbel" panose="020B0503020204020204" pitchFamily="34" charset="0"/>
              </a:rPr>
              <a:t>, poderemos esperar que Deus opere um milagre para desfazer os resultados de nossa atitude errada? </a:t>
            </a:r>
            <a:r>
              <a:rPr lang="pt-BR" b="1" dirty="0">
                <a:latin typeface="Corbel" panose="020B0503020204020204" pitchFamily="34" charset="0"/>
              </a:rPr>
              <a:t>De maneira nenhuma</a:t>
            </a:r>
            <a:r>
              <a:rPr lang="pt-BR" dirty="0">
                <a:latin typeface="Corbel" panose="020B0503020204020204" pitchFamily="34" charset="0"/>
              </a:rPr>
              <a:t>. </a:t>
            </a:r>
            <a:r>
              <a:rPr lang="pt-BR" b="1" u="sng" dirty="0">
                <a:latin typeface="Corbel" panose="020B0503020204020204" pitchFamily="34" charset="0"/>
              </a:rPr>
              <a:t>Saí das cidades o mais depressa possível e comprai um pequeno trato de terra</a:t>
            </a:r>
            <a:r>
              <a:rPr lang="pt-BR" dirty="0">
                <a:latin typeface="Corbel" panose="020B0503020204020204" pitchFamily="34" charset="0"/>
              </a:rPr>
              <a:t>, onde possais ter um jardim, em que vossos filhos possam ver as flores crescerem e delas aprenderem lições de simplicidade e pureza. — 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The General </a:t>
            </a:r>
            <a:r>
              <a:rPr lang="pt-BR" dirty="0" err="1">
                <a:solidFill>
                  <a:srgbClr val="1E263F"/>
                </a:solidFill>
                <a:latin typeface="Corbel" panose="020B0503020204020204" pitchFamily="34" charset="0"/>
              </a:rPr>
              <a:t>Conference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 </a:t>
            </a:r>
            <a:r>
              <a:rPr lang="pt-BR" dirty="0" err="1">
                <a:solidFill>
                  <a:srgbClr val="1E263F"/>
                </a:solidFill>
                <a:latin typeface="Corbel" panose="020B0503020204020204" pitchFamily="34" charset="0"/>
              </a:rPr>
              <a:t>Bulletin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, 20 de Março de 1903</a:t>
            </a:r>
            <a:r>
              <a:rPr lang="pt-BR" b="1" dirty="0">
                <a:latin typeface="Corbel" panose="020B0503020204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7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800599"/>
            <a:ext cx="12192000" cy="2057401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90687" y="5877025"/>
            <a:ext cx="6981713" cy="338666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/>
              <a:t>Algumas</a:t>
            </a:r>
            <a:r>
              <a:rPr lang="en-US" sz="2400" b="1" dirty="0"/>
              <a:t> </a:t>
            </a:r>
            <a:r>
              <a:rPr lang="en-US" sz="2400" b="1" dirty="0" err="1"/>
              <a:t>informações</a:t>
            </a:r>
            <a:r>
              <a:rPr lang="en-US" sz="2400" b="1" dirty="0"/>
              <a:t> </a:t>
            </a:r>
            <a:r>
              <a:rPr lang="en-US" sz="2400" b="1" dirty="0" err="1"/>
              <a:t>úteis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739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793" y="5049369"/>
            <a:ext cx="10664414" cy="888169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Vai ou já foi para o campo?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0" y="172440"/>
            <a:ext cx="3864404" cy="4642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250" y="5094428"/>
            <a:ext cx="3753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https://permacoletivo.files.wordpress.com/2008/06/manual-horta-organica-domestica.pdf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218" y="172440"/>
            <a:ext cx="3648501" cy="46639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26720" y="172440"/>
            <a:ext cx="1856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Catálogo </a:t>
            </a:r>
            <a:r>
              <a:rPr lang="pt-BR" b="1" dirty="0" err="1">
                <a:solidFill>
                  <a:srgbClr val="1E263F"/>
                </a:solidFill>
                <a:latin typeface="Corbel" panose="020B0503020204020204" pitchFamily="34" charset="0"/>
              </a:rPr>
              <a:t>Isla</a:t>
            </a:r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 Sementes 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– fonte de informações sobre plantio em diferentes épocas do ano em diferentes regiões do país.</a:t>
            </a:r>
            <a:endParaRPr lang="en-US" dirty="0">
              <a:solidFill>
                <a:srgbClr val="1E263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4654" y="172440"/>
            <a:ext cx="1856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Manual da Horta Orgânica Doméstica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 – um dos materiais mais completos sobre o tema através do método “faça você mesmo”.</a:t>
            </a:r>
            <a:endParaRPr lang="en-US" dirty="0">
              <a:solidFill>
                <a:srgbClr val="1E263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3584" y="5094428"/>
            <a:ext cx="3639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https://isla.com.br/media/catalogos/Catalogo%20ISLA%202015.pdf</a:t>
            </a:r>
          </a:p>
        </p:txBody>
      </p:sp>
    </p:spTree>
    <p:extLst>
      <p:ext uri="{BB962C8B-B14F-4D97-AF65-F5344CB8AC3E}">
        <p14:creationId xmlns:p14="http://schemas.microsoft.com/office/powerpoint/2010/main" val="28386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73755" y="303938"/>
            <a:ext cx="5254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(Artigo)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http://ciclovivo.com.br/noticia/familia-norte-americana-produz-3-toneladas-de-alimentos-organicos-no-proprio-quintal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0384" y="4221329"/>
            <a:ext cx="5905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E263F"/>
                </a:solidFill>
                <a:latin typeface="Corbel" panose="020B0503020204020204" pitchFamily="34" charset="0"/>
              </a:rPr>
              <a:t>Família norte-americana produz 3 toneladas de alimentos orgânicos no próprio quintal (pouco mais de 1200 m</a:t>
            </a:r>
            <a:r>
              <a:rPr lang="pt-BR" sz="2400" b="1" baseline="30000" dirty="0">
                <a:solidFill>
                  <a:srgbClr val="1E263F"/>
                </a:solidFill>
                <a:latin typeface="Corbel" panose="020B0503020204020204" pitchFamily="34" charset="0"/>
              </a:rPr>
              <a:t>2</a:t>
            </a:r>
            <a:r>
              <a:rPr lang="pt-BR" sz="2400" b="1" dirty="0">
                <a:solidFill>
                  <a:srgbClr val="1E263F"/>
                </a:solidFill>
                <a:latin typeface="Corbel" panose="020B0503020204020204" pitchFamily="34" charset="0"/>
              </a:rPr>
              <a:t>)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050" name="Picture 2" descr="Família norte-americana produz 3 toneladas de alimentos orgânicos no próprio qui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4" y="389669"/>
            <a:ext cx="59055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73754" y="1793818"/>
            <a:ext cx="5254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(Site oficial da família)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http://urbanhomestead.org/</a:t>
            </a:r>
          </a:p>
        </p:txBody>
      </p:sp>
    </p:spTree>
    <p:extLst>
      <p:ext uri="{BB962C8B-B14F-4D97-AF65-F5344CB8AC3E}">
        <p14:creationId xmlns:p14="http://schemas.microsoft.com/office/powerpoint/2010/main" val="387013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70542" y="4690421"/>
            <a:ext cx="3753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https://copyfight.noblogs.org/gallery/5220/manual_arquiteto_descalco_pt_1.pdf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65909" y="208404"/>
            <a:ext cx="2056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Manual do Arquiteto </a:t>
            </a:r>
            <a:r>
              <a:rPr lang="pt-BR" b="1" dirty="0" err="1">
                <a:solidFill>
                  <a:srgbClr val="1E263F"/>
                </a:solidFill>
                <a:latin typeface="Corbel" panose="020B0503020204020204" pitchFamily="34" charset="0"/>
              </a:rPr>
              <a:t>Descalso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 – informações sobre construção e afins de forma simples e acessível.</a:t>
            </a:r>
            <a:endParaRPr lang="en-US" dirty="0">
              <a:solidFill>
                <a:srgbClr val="1E263F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1" y="172441"/>
            <a:ext cx="7724634" cy="5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3340" y="5192005"/>
            <a:ext cx="3753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http://www.weber.com.pt/fileadmin/user_upload/guia/Guia_Weber_2015.pdf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88156" y="303938"/>
            <a:ext cx="20562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O Guia Weber 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– manual prático de “faça você mesmo” para diversas atividades relacionadas à construção, reforma e conserto do imóvel.</a:t>
            </a:r>
            <a:endParaRPr lang="en-US" dirty="0">
              <a:solidFill>
                <a:srgbClr val="1E263F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340" y="303938"/>
            <a:ext cx="3554816" cy="47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60609" y="303938"/>
            <a:ext cx="46675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O que é?</a:t>
            </a:r>
            <a:b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</a:br>
            <a:endParaRPr lang="pt-BR" b="1" dirty="0">
              <a:solidFill>
                <a:srgbClr val="1E263F"/>
              </a:solidFill>
              <a:latin typeface="Corbel" panose="020B0503020204020204" pitchFamily="34" charset="0"/>
            </a:endParaRPr>
          </a:p>
          <a:p>
            <a:endParaRPr lang="pt-BR" b="1" dirty="0">
              <a:solidFill>
                <a:srgbClr val="1E263F"/>
              </a:solidFill>
              <a:latin typeface="Corbel" panose="020B0503020204020204" pitchFamily="34" charset="0"/>
            </a:endParaRPr>
          </a:p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/>
            </a:r>
            <a:b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</a:br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Como acessar?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www.congressomv.org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/advance</a:t>
            </a:r>
            <a:endParaRPr lang="pt-BR" b="1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endParaRPr lang="en-US" b="1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9041" y="3644449"/>
            <a:ext cx="665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Corbel" panose="020B0503020204020204" pitchFamily="34" charset="0"/>
              </a:rPr>
              <a:t>Colaboração mútua entre os irmãos na mudança para o campo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41" y="360621"/>
            <a:ext cx="6654512" cy="302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29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1621" y="2618033"/>
            <a:ext cx="5254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Palestra introdutória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https://www.youtube.com/watch?v=Lfwxzbb7m4k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1620" y="1147487"/>
            <a:ext cx="8665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E263F"/>
                </a:solidFill>
                <a:latin typeface="Corbel" panose="020B0503020204020204" pitchFamily="34" charset="0"/>
              </a:rPr>
              <a:t>Passo a passo para ir para o campo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   (em inglês)</a:t>
            </a:r>
          </a:p>
          <a:p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Um adventista americano eventualmente apresenta </a:t>
            </a:r>
            <a:r>
              <a:rPr lang="pt-BR" dirty="0" err="1">
                <a:solidFill>
                  <a:srgbClr val="1E263F"/>
                </a:solidFill>
                <a:latin typeface="Corbel" panose="020B0503020204020204" pitchFamily="34" charset="0"/>
              </a:rPr>
              <a:t>webinars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 (seminários pela internet) gratuitos sobre o tema – há também a opção paga onde se paga uma única vez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620" y="3422009"/>
            <a:ext cx="5254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Artigos, </a:t>
            </a:r>
            <a:r>
              <a:rPr lang="pt-BR" b="1" dirty="0" err="1">
                <a:solidFill>
                  <a:srgbClr val="1E263F"/>
                </a:solidFill>
                <a:latin typeface="Corbel" panose="020B0503020204020204" pitchFamily="34" charset="0"/>
              </a:rPr>
              <a:t>etc</a:t>
            </a:r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: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http://countrylivinguniversity.com/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1" y="303938"/>
            <a:ext cx="2419350" cy="685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1620" y="4225985"/>
            <a:ext cx="6987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>
                <a:solidFill>
                  <a:srgbClr val="1E263F"/>
                </a:solidFill>
                <a:latin typeface="Corbel" panose="020B0503020204020204" pitchFamily="34" charset="0"/>
              </a:rPr>
              <a:t>Idéias</a:t>
            </a:r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 de negócios pela internet para sustentar sua vida no campo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http://countryhomebusiness.com/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620" y="5029961"/>
            <a:ext cx="9621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7 Segredos essenciais para uma grande propriedade no campo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http://countrylivinguniversity.com/7-essential-ingredients-of-a-great-homestead-property/</a:t>
            </a:r>
          </a:p>
        </p:txBody>
      </p:sp>
    </p:spTree>
    <p:extLst>
      <p:ext uri="{BB962C8B-B14F-4D97-AF65-F5344CB8AC3E}">
        <p14:creationId xmlns:p14="http://schemas.microsoft.com/office/powerpoint/2010/main" val="6610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793" y="4800599"/>
            <a:ext cx="10664414" cy="1385711"/>
          </a:xfrm>
        </p:spPr>
        <p:txBody>
          <a:bodyPr>
            <a:normAutofit fontScale="90000"/>
          </a:bodyPr>
          <a:lstStyle/>
          <a:p>
            <a:r>
              <a:rPr lang="pt-BR" dirty="0"/>
              <a:t>Como o Senhor tem conduzido nossa família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52655" y="5136444"/>
            <a:ext cx="2619023" cy="338666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Um </a:t>
            </a:r>
            <a:r>
              <a:rPr lang="en-US" sz="2400" b="1" dirty="0" err="1"/>
              <a:t>pouco</a:t>
            </a:r>
            <a:r>
              <a:rPr lang="en-US" sz="2400" b="1" dirty="0"/>
              <a:t> </a:t>
            </a:r>
            <a:r>
              <a:rPr lang="en-US" sz="2400" b="1" dirty="0" err="1"/>
              <a:t>sobre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7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30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73755" y="303938"/>
            <a:ext cx="525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Para onde ir?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http://www.vidacampestre.com.br/2015/03/dica-para-comprar-uma-propriedade-rural.html</a:t>
            </a:r>
          </a:p>
        </p:txBody>
      </p:sp>
      <p:pic>
        <p:nvPicPr>
          <p:cNvPr id="1026" name="Picture 2" descr="http://data.hdwallpapers.im/farm_in_a_beautiful_mead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4" y="303938"/>
            <a:ext cx="6122395" cy="34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73755" y="1242752"/>
            <a:ext cx="525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Como escolher o imóvel?</a:t>
            </a:r>
            <a:b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</a:b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http://www.vidacampestre.com.br/2015/03/dicas-para-comprar-uma-propriedade.html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3755" y="2181566"/>
            <a:ext cx="525438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O que analisar?</a:t>
            </a:r>
            <a:b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</a:b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http://www.vidacampestre.com.br/2015/04/dicas-para-comprar-uma-propriedade.html?utm_source=feedburner&amp;utm_medium=email&amp;utm_campaign=Feed%3A+VoltaAoLar+%28volta+ao+lar%29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3755" y="3428156"/>
            <a:ext cx="525438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Documentação e negociação</a:t>
            </a:r>
            <a:b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</a:b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http://www.vidacampestre.com.br/2015/04/dicas-para-comprar-uma-propriedade.html?utm_source=feedburner&amp;utm_medium=email&amp;utm_campaign=Feed%3A+VoltaAoLar+%28volta+ao+lar%29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384" y="4221329"/>
            <a:ext cx="4462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E263F"/>
                </a:solidFill>
                <a:latin typeface="Corbel" panose="020B0503020204020204" pitchFamily="34" charset="0"/>
              </a:rPr>
              <a:t>Dicas para encontrar / comprar uma propriedade rural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3755" y="4771073"/>
            <a:ext cx="4462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O mais importante para a mudança para o campo NÃO dar errado</a:t>
            </a:r>
            <a:b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http://www.vidacampestre.com.br/2015/03/o-mais-importante-para-mudanca-para-o.html</a:t>
            </a:r>
          </a:p>
        </p:txBody>
      </p:sp>
    </p:spTree>
    <p:extLst>
      <p:ext uri="{BB962C8B-B14F-4D97-AF65-F5344CB8AC3E}">
        <p14:creationId xmlns:p14="http://schemas.microsoft.com/office/powerpoint/2010/main" val="35010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7399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3999" y="4800599"/>
            <a:ext cx="9144002" cy="1385711"/>
          </a:xfrm>
        </p:spPr>
        <p:txBody>
          <a:bodyPr/>
          <a:lstStyle/>
          <a:p>
            <a:r>
              <a:rPr lang="pt-BR" dirty="0"/>
              <a:t>Preparado por Deus</a:t>
            </a:r>
            <a:endParaRPr lang="en-US" dirty="0"/>
          </a:p>
        </p:txBody>
      </p:sp>
      <p:sp>
        <p:nvSpPr>
          <p:cNvPr id="8" name="Subtitle 3"/>
          <p:cNvSpPr>
            <a:spLocks noGrp="1"/>
          </p:cNvSpPr>
          <p:nvPr>
            <p:ph type="subTitle" idx="1"/>
          </p:nvPr>
        </p:nvSpPr>
        <p:spPr>
          <a:xfrm>
            <a:off x="3528509" y="5136444"/>
            <a:ext cx="2714248" cy="338666"/>
          </a:xfrm>
        </p:spPr>
        <p:txBody>
          <a:bodyPr>
            <a:noAutofit/>
          </a:bodyPr>
          <a:lstStyle/>
          <a:p>
            <a:pPr algn="l"/>
            <a:r>
              <a:rPr lang="pt-BR" sz="2400" b="1" dirty="0"/>
              <a:t>Nosso lar</a:t>
            </a:r>
            <a:endParaRPr lang="en-US" sz="2400" b="1" dirty="0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6142617" y="6049251"/>
            <a:ext cx="2538805" cy="338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400" b="1" dirty="0"/>
              <a:t>Até aqui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6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7399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3999" y="4800599"/>
            <a:ext cx="9144002" cy="1385711"/>
          </a:xfrm>
        </p:spPr>
        <p:txBody>
          <a:bodyPr/>
          <a:lstStyle/>
          <a:p>
            <a:r>
              <a:rPr lang="pt-BR" dirty="0"/>
              <a:t>Preparado por Deus</a:t>
            </a:r>
            <a:endParaRPr lang="en-US" dirty="0"/>
          </a:p>
        </p:txBody>
      </p:sp>
      <p:sp>
        <p:nvSpPr>
          <p:cNvPr id="8" name="Subtitle 3"/>
          <p:cNvSpPr>
            <a:spLocks noGrp="1"/>
          </p:cNvSpPr>
          <p:nvPr>
            <p:ph type="subTitle" idx="1"/>
          </p:nvPr>
        </p:nvSpPr>
        <p:spPr>
          <a:xfrm>
            <a:off x="3528509" y="5136444"/>
            <a:ext cx="2714248" cy="338666"/>
          </a:xfrm>
        </p:spPr>
        <p:txBody>
          <a:bodyPr>
            <a:noAutofit/>
          </a:bodyPr>
          <a:lstStyle/>
          <a:p>
            <a:pPr algn="l"/>
            <a:r>
              <a:rPr lang="pt-BR" sz="2400" b="1" dirty="0"/>
              <a:t>Nosso lar</a:t>
            </a:r>
            <a:endParaRPr lang="en-US" sz="2400" b="1" dirty="0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6142617" y="6049251"/>
            <a:ext cx="2538805" cy="338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400" b="1" dirty="0"/>
              <a:t>Até aqui</a:t>
            </a:r>
            <a:endParaRPr lang="en-US" sz="2400" b="1" dirty="0"/>
          </a:p>
        </p:txBody>
      </p:sp>
      <p:cxnSp>
        <p:nvCxnSpPr>
          <p:cNvPr id="11" name="Conector de seta reta 10"/>
          <p:cNvCxnSpPr/>
          <p:nvPr/>
        </p:nvCxnSpPr>
        <p:spPr>
          <a:xfrm flipH="1">
            <a:off x="5842468" y="1677157"/>
            <a:ext cx="3567664" cy="1320043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9410132" y="0"/>
            <a:ext cx="2515737" cy="1677157"/>
          </a:xfrm>
          <a:prstGeom prst="rect">
            <a:avLst/>
          </a:prstGeom>
          <a:ln w="63500">
            <a:noFill/>
          </a:ln>
          <a:effectLst>
            <a:glow rad="254000">
              <a:schemeClr val="bg1">
                <a:alpha val="8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229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96686"/>
          </a:xfrm>
        </p:spPr>
        <p:txBody>
          <a:bodyPr/>
          <a:lstStyle/>
          <a:p>
            <a:r>
              <a:rPr lang="en-US" dirty="0" err="1"/>
              <a:t>Sugestões</a:t>
            </a:r>
            <a:r>
              <a:rPr lang="en-US" dirty="0"/>
              <a:t> de </a:t>
            </a:r>
            <a:r>
              <a:rPr lang="en-US" dirty="0" err="1"/>
              <a:t>leitura</a:t>
            </a:r>
            <a:r>
              <a:rPr lang="en-US" dirty="0"/>
              <a:t> / </a:t>
            </a:r>
            <a:r>
              <a:rPr lang="en-US" dirty="0" err="1"/>
              <a:t>estudo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1" y="1099457"/>
            <a:ext cx="10168845" cy="5268686"/>
          </a:xfrm>
        </p:spPr>
        <p:txBody>
          <a:bodyPr>
            <a:normAutofit lnSpcReduction="10000"/>
          </a:bodyPr>
          <a:lstStyle/>
          <a:p>
            <a:r>
              <a:rPr lang="en-US" sz="2200" spc="-150" dirty="0" err="1"/>
              <a:t>Leitura</a:t>
            </a:r>
            <a:r>
              <a:rPr lang="en-US" sz="2200" spc="-150" dirty="0"/>
              <a:t> da </a:t>
            </a:r>
            <a:r>
              <a:rPr lang="en-US" sz="2500" b="1" spc="-150" dirty="0" err="1"/>
              <a:t>Bíblia</a:t>
            </a:r>
            <a:r>
              <a:rPr lang="en-US" sz="2200" spc="-150" dirty="0"/>
              <a:t> + 6 </a:t>
            </a:r>
            <a:r>
              <a:rPr lang="en-US" sz="2200" spc="-150" dirty="0" err="1"/>
              <a:t>livros</a:t>
            </a:r>
            <a:r>
              <a:rPr lang="en-US" sz="2200" spc="-150" dirty="0"/>
              <a:t> do </a:t>
            </a:r>
            <a:r>
              <a:rPr lang="en-US" sz="2500" b="1" spc="-150" dirty="0" err="1"/>
              <a:t>Espírito</a:t>
            </a:r>
            <a:r>
              <a:rPr lang="en-US" sz="2500" b="1" spc="-150" dirty="0"/>
              <a:t> de </a:t>
            </a:r>
            <a:r>
              <a:rPr lang="en-US" sz="2500" b="1" spc="-150" dirty="0" err="1"/>
              <a:t>Profecia</a:t>
            </a:r>
            <a:r>
              <a:rPr lang="en-US" sz="2200" spc="-150" dirty="0"/>
              <a:t> </a:t>
            </a:r>
            <a:r>
              <a:rPr lang="en-US" sz="2200" spc="-150" dirty="0" err="1"/>
              <a:t>em</a:t>
            </a:r>
            <a:r>
              <a:rPr lang="en-US" sz="2200" spc="-150" dirty="0"/>
              <a:t> 01 </a:t>
            </a:r>
            <a:r>
              <a:rPr lang="en-US" sz="2200" spc="-150" dirty="0" err="1"/>
              <a:t>anos</a:t>
            </a:r>
            <a:r>
              <a:rPr lang="en-US" sz="2200" spc="-150" dirty="0"/>
              <a:t> </a:t>
            </a:r>
            <a:r>
              <a:rPr lang="en-US" sz="2200" spc="-150" dirty="0" err="1"/>
              <a:t>ou</a:t>
            </a:r>
            <a:r>
              <a:rPr lang="en-US" sz="2200" spc="-150" dirty="0"/>
              <a:t> </a:t>
            </a:r>
            <a:r>
              <a:rPr lang="en-US" sz="2200" spc="-150" dirty="0" err="1"/>
              <a:t>mais</a:t>
            </a:r>
            <a:endParaRPr lang="en-US" sz="2200" spc="-150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pPr>
              <a:spcBef>
                <a:spcPts val="600"/>
              </a:spcBef>
            </a:pPr>
            <a:r>
              <a:rPr lang="pt-BR" sz="2500" b="1" spc="-150" dirty="0"/>
              <a:t>A Ciência do Bom Viver</a:t>
            </a:r>
            <a:r>
              <a:rPr lang="pt-BR" sz="2200" b="1" spc="-150" dirty="0"/>
              <a:t>   </a:t>
            </a:r>
            <a:r>
              <a:rPr lang="pt-BR" sz="1400" spc="-150" dirty="0"/>
              <a:t>(CPB / Ellen G White)</a:t>
            </a:r>
          </a:p>
          <a:p>
            <a:pPr>
              <a:spcBef>
                <a:spcPts val="600"/>
              </a:spcBef>
            </a:pPr>
            <a:r>
              <a:rPr lang="pt-BR" sz="2500" b="1" spc="-150" dirty="0"/>
              <a:t>Conselhos sobre Regime Alimentar </a:t>
            </a:r>
            <a:r>
              <a:rPr lang="pt-BR" sz="1400" b="1" spc="-150" dirty="0"/>
              <a:t>  </a:t>
            </a:r>
            <a:r>
              <a:rPr lang="pt-BR" sz="1400" spc="-150" dirty="0"/>
              <a:t>(CPB / Ellen G White)</a:t>
            </a:r>
            <a:endParaRPr lang="en-US" sz="1400" spc="-150" dirty="0"/>
          </a:p>
          <a:p>
            <a:pPr>
              <a:spcBef>
                <a:spcPts val="600"/>
              </a:spcBef>
            </a:pPr>
            <a:r>
              <a:rPr lang="pt-BR" sz="2500" b="1" spc="-150" dirty="0"/>
              <a:t>Vida no Campo</a:t>
            </a:r>
            <a:r>
              <a:rPr lang="pt-BR" sz="2500" spc="-150" dirty="0"/>
              <a:t> </a:t>
            </a:r>
            <a:r>
              <a:rPr lang="pt-BR" sz="2000" spc="-150" dirty="0"/>
              <a:t>  </a:t>
            </a:r>
            <a:r>
              <a:rPr lang="pt-BR" sz="1400" spc="-150" dirty="0"/>
              <a:t>(CPB / Ellen G White)</a:t>
            </a:r>
          </a:p>
          <a:p>
            <a:pPr>
              <a:spcBef>
                <a:spcPts val="600"/>
              </a:spcBef>
            </a:pPr>
            <a:r>
              <a:rPr lang="pt-BR" sz="2500" b="1" spc="-150" dirty="0"/>
              <a:t>De la Ciudad a la Vida Rural</a:t>
            </a:r>
            <a:r>
              <a:rPr lang="pt-BR" sz="2200" b="1" spc="-150" dirty="0"/>
              <a:t>   </a:t>
            </a:r>
            <a:r>
              <a:rPr lang="pt-BR" sz="1400" spc="-150" dirty="0"/>
              <a:t>(ACES [“CPB” da Argentina] / Arthur L. White &amp; E. A. Sutherland)</a:t>
            </a:r>
            <a:endParaRPr lang="pt-BR" sz="1400" b="1" spc="-150" dirty="0"/>
          </a:p>
          <a:p>
            <a:pPr>
              <a:spcBef>
                <a:spcPts val="600"/>
              </a:spcBef>
            </a:pPr>
            <a:r>
              <a:rPr lang="en-US" sz="2200" spc="-150" dirty="0" err="1"/>
              <a:t>Softwares</a:t>
            </a:r>
            <a:r>
              <a:rPr lang="en-US" sz="2200" spc="-150" dirty="0"/>
              <a:t> para </a:t>
            </a:r>
            <a:r>
              <a:rPr lang="en-US" sz="2200" spc="-150" dirty="0" err="1"/>
              <a:t>celular</a:t>
            </a:r>
            <a:r>
              <a:rPr lang="en-US" sz="2200" spc="-150" dirty="0"/>
              <a:t>/tablet com Android (</a:t>
            </a:r>
            <a:r>
              <a:rPr lang="en-US" sz="2200" spc="-150" dirty="0" err="1"/>
              <a:t>há</a:t>
            </a:r>
            <a:r>
              <a:rPr lang="en-US" sz="2200" spc="-150" dirty="0"/>
              <a:t> </a:t>
            </a:r>
            <a:r>
              <a:rPr lang="en-US" sz="2200" spc="-150" dirty="0" err="1"/>
              <a:t>também</a:t>
            </a:r>
            <a:r>
              <a:rPr lang="en-US" sz="2200" spc="-150" dirty="0"/>
              <a:t> </a:t>
            </a:r>
            <a:r>
              <a:rPr lang="en-US" sz="2200" spc="-150" dirty="0" err="1"/>
              <a:t>opções</a:t>
            </a:r>
            <a:r>
              <a:rPr lang="en-US" sz="2200" spc="-150" dirty="0"/>
              <a:t> p/ Mac OS)</a:t>
            </a:r>
          </a:p>
          <a:p>
            <a:pPr lvl="1">
              <a:spcBef>
                <a:spcPts val="0"/>
              </a:spcBef>
            </a:pPr>
            <a:r>
              <a:rPr lang="pt-BR" sz="1400" b="1" dirty="0"/>
              <a:t>Bíblia JFA Offline   </a:t>
            </a:r>
            <a:r>
              <a:rPr lang="pt-BR" sz="1400" dirty="0"/>
              <a:t>(gratuito, com bíblia em várias línguas e versões, inluindo a King James)</a:t>
            </a:r>
          </a:p>
          <a:p>
            <a:pPr lvl="1">
              <a:spcBef>
                <a:spcPts val="0"/>
              </a:spcBef>
            </a:pPr>
            <a:r>
              <a:rPr lang="pt-BR" sz="1400" b="1" dirty="0"/>
              <a:t>EGW Wrtitings   </a:t>
            </a:r>
            <a:r>
              <a:rPr lang="pt-BR" sz="1400" dirty="0"/>
              <a:t>(gratuito, com muitos livros do EP completos para leitura em qualquer lugar)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13" y="1498145"/>
            <a:ext cx="9787843" cy="20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367284" y="1636367"/>
            <a:ext cx="7506268" cy="3425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Mensagens Escolhidas, v. 2, p. 359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 – (grifo acrescentado) </a:t>
            </a:r>
            <a:r>
              <a:rPr lang="pt-BR" dirty="0">
                <a:latin typeface="Corbel" panose="020B0503020204020204" pitchFamily="34" charset="0"/>
              </a:rPr>
              <a:t>“Vejo a necessidade de o </a:t>
            </a:r>
            <a:r>
              <a:rPr lang="pt-BR" b="1" u="sng" dirty="0">
                <a:latin typeface="Corbel" panose="020B0503020204020204" pitchFamily="34" charset="0"/>
              </a:rPr>
              <a:t>povo de Deus</a:t>
            </a:r>
            <a:r>
              <a:rPr lang="pt-BR" b="1" dirty="0">
                <a:latin typeface="Corbel" panose="020B0503020204020204" pitchFamily="34" charset="0"/>
              </a:rPr>
              <a:t> se mudar das cidades</a:t>
            </a:r>
            <a:r>
              <a:rPr lang="pt-BR" dirty="0">
                <a:latin typeface="Corbel" panose="020B0503020204020204" pitchFamily="34" charset="0"/>
              </a:rPr>
              <a:t> para </a:t>
            </a:r>
            <a:r>
              <a:rPr lang="pt-BR" b="1" u="sng" dirty="0">
                <a:latin typeface="Corbel" panose="020B0503020204020204" pitchFamily="34" charset="0"/>
              </a:rPr>
              <a:t>regiões retiradas</a:t>
            </a:r>
            <a:r>
              <a:rPr lang="pt-BR" dirty="0">
                <a:latin typeface="Corbel" panose="020B0503020204020204" pitchFamily="34" charset="0"/>
              </a:rPr>
              <a:t> [lugares], onde possam cultivar a terra e </a:t>
            </a:r>
            <a:r>
              <a:rPr lang="pt-BR" b="1" u="sng" dirty="0">
                <a:latin typeface="Corbel" panose="020B0503020204020204" pitchFamily="34" charset="0"/>
              </a:rPr>
              <a:t>produzir sua própria provisão</a:t>
            </a:r>
            <a:r>
              <a:rPr lang="pt-BR" dirty="0">
                <a:latin typeface="Corbel" panose="020B0503020204020204" pitchFamily="34" charset="0"/>
              </a:rPr>
              <a:t>. Assim poderão criar os filhos com </a:t>
            </a:r>
            <a:r>
              <a:rPr lang="pt-BR" b="1" dirty="0">
                <a:latin typeface="Corbel" panose="020B0503020204020204" pitchFamily="34" charset="0"/>
              </a:rPr>
              <a:t>hábitos simples e salutares</a:t>
            </a:r>
            <a:r>
              <a:rPr lang="pt-BR" dirty="0">
                <a:latin typeface="Corbel" panose="020B0503020204020204" pitchFamily="34" charset="0"/>
              </a:rPr>
              <a:t>. Vejo a necessidade de </a:t>
            </a:r>
            <a:r>
              <a:rPr lang="pt-BR" b="1" u="sng" dirty="0">
                <a:latin typeface="Corbel" panose="020B0503020204020204" pitchFamily="34" charset="0"/>
              </a:rPr>
              <a:t>se apressarem</a:t>
            </a:r>
            <a:r>
              <a:rPr lang="pt-BR" b="1" dirty="0">
                <a:latin typeface="Corbel" panose="020B0503020204020204" pitchFamily="34" charset="0"/>
              </a:rPr>
              <a:t> para terem todas as coisas prontas para a crise</a:t>
            </a:r>
            <a:r>
              <a:rPr lang="pt-BR" dirty="0">
                <a:latin typeface="Corbel" panose="020B0503020204020204" pitchFamily="34" charset="0"/>
              </a:rPr>
              <a:t>.</a:t>
            </a:r>
            <a:r>
              <a:rPr lang="pt-BR" dirty="0">
                <a:solidFill>
                  <a:srgbClr val="1E263F"/>
                </a:solidFill>
                <a:latin typeface="Corbel" panose="020B0503020204020204" pitchFamily="34" charset="0"/>
              </a:rPr>
              <a:t> Carta 90, 1897”.</a:t>
            </a:r>
          </a:p>
          <a:p>
            <a:pPr algn="just">
              <a:lnSpc>
                <a:spcPct val="1500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25355" y="259307"/>
            <a:ext cx="8745941" cy="2033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Vida no Campo</a:t>
            </a:r>
          </a:p>
          <a:p>
            <a:pPr algn="just">
              <a:lnSpc>
                <a:spcPct val="110000"/>
              </a:lnSpc>
            </a:pPr>
            <a:r>
              <a:rPr lang="pt-BR" b="1" dirty="0">
                <a:solidFill>
                  <a:srgbClr val="1E263F"/>
                </a:solidFill>
                <a:latin typeface="Corbel" panose="020B0503020204020204" pitchFamily="34" charset="0"/>
              </a:rPr>
              <a:t>É realmente algo para mim e minha família neste momento?</a:t>
            </a:r>
          </a:p>
          <a:p>
            <a:pPr algn="just">
              <a:lnSpc>
                <a:spcPct val="1100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algn="just">
              <a:lnSpc>
                <a:spcPct val="1100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2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>
                <a:latin typeface="Corbel" panose="020B0503020204020204" pitchFamily="34" charset="0"/>
              </a:rPr>
              <a:t>Local onde antes morávamos</a:t>
            </a:r>
          </a:p>
          <a:p>
            <a:pPr algn="ctr"/>
            <a:endParaRPr lang="pt-BR" sz="3500" dirty="0">
              <a:latin typeface="Corbel" panose="020B0503020204020204" pitchFamily="34" charset="0"/>
            </a:endParaRPr>
          </a:p>
          <a:p>
            <a:pPr algn="ctr"/>
            <a:r>
              <a:rPr lang="pt-BR" sz="2700" dirty="0">
                <a:latin typeface="Corbel" panose="020B0503020204020204" pitchFamily="34" charset="0"/>
              </a:rPr>
              <a:t>(vista parcial da varanda da frente da casa)</a:t>
            </a:r>
            <a:endParaRPr lang="en-US" sz="2700" dirty="0">
              <a:latin typeface="Corbel" panose="020B0503020204020204" pitchFamily="34" charset="0"/>
            </a:endParaRPr>
          </a:p>
        </p:txBody>
      </p:sp>
      <p:pic>
        <p:nvPicPr>
          <p:cNvPr id="9" name="Picture Placeholder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82879" y="237497"/>
            <a:ext cx="9016358" cy="60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2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>
                <a:latin typeface="Corbel" panose="020B0503020204020204" pitchFamily="34" charset="0"/>
              </a:rPr>
              <a:t>Local onde antes morávamos</a:t>
            </a:r>
          </a:p>
          <a:p>
            <a:pPr algn="ctr"/>
            <a:endParaRPr lang="pt-BR" sz="3500" dirty="0">
              <a:latin typeface="Corbel" panose="020B0503020204020204" pitchFamily="34" charset="0"/>
            </a:endParaRPr>
          </a:p>
          <a:p>
            <a:pPr algn="ctr"/>
            <a:r>
              <a:rPr lang="pt-BR" sz="2700" dirty="0">
                <a:latin typeface="Corbel" panose="020B0503020204020204" pitchFamily="34" charset="0"/>
              </a:rPr>
              <a:t>(vista de um dos lagos do condomínio)</a:t>
            </a:r>
            <a:endParaRPr lang="en-US" sz="2700" dirty="0">
              <a:latin typeface="Corbel" panose="020B0503020204020204" pitchFamily="34" charset="0"/>
            </a:endParaRPr>
          </a:p>
        </p:txBody>
      </p:sp>
      <p:pic>
        <p:nvPicPr>
          <p:cNvPr id="6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r="3875"/>
          <a:stretch>
            <a:fillRect/>
          </a:stretch>
        </p:blipFill>
        <p:spPr>
          <a:xfrm>
            <a:off x="182878" y="237494"/>
            <a:ext cx="9016358" cy="60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9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2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>
                <a:latin typeface="Corbel" panose="020B0503020204020204" pitchFamily="34" charset="0"/>
              </a:rPr>
              <a:t>Local onde antes morávamos</a:t>
            </a:r>
          </a:p>
          <a:p>
            <a:pPr algn="ctr"/>
            <a:endParaRPr lang="pt-BR" sz="3500" dirty="0">
              <a:latin typeface="Corbel" panose="020B0503020204020204" pitchFamily="34" charset="0"/>
            </a:endParaRPr>
          </a:p>
          <a:p>
            <a:pPr algn="ctr"/>
            <a:r>
              <a:rPr lang="pt-BR" sz="2700" dirty="0">
                <a:latin typeface="Corbel" panose="020B0503020204020204" pitchFamily="34" charset="0"/>
              </a:rPr>
              <a:t>(por do sol visto da parte de trás da casa)</a:t>
            </a:r>
            <a:endParaRPr lang="en-US" sz="2700" dirty="0">
              <a:latin typeface="Corbel" panose="020B0503020204020204" pitchFamily="34" charset="0"/>
            </a:endParaRPr>
          </a:p>
        </p:txBody>
      </p:sp>
      <p:pic>
        <p:nvPicPr>
          <p:cNvPr id="6" name="Picture Placehold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82877" y="237485"/>
            <a:ext cx="9016375" cy="601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9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2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>
                <a:latin typeface="Corbel" panose="020B0503020204020204" pitchFamily="34" charset="0"/>
              </a:rPr>
              <a:t>Local onde antes morávamos</a:t>
            </a:r>
          </a:p>
          <a:p>
            <a:pPr algn="ctr"/>
            <a:endParaRPr lang="pt-BR" sz="3500" dirty="0">
              <a:latin typeface="Corbel" panose="020B0503020204020204" pitchFamily="34" charset="0"/>
            </a:endParaRPr>
          </a:p>
          <a:p>
            <a:pPr algn="ctr"/>
            <a:r>
              <a:rPr lang="pt-BR" sz="2700" dirty="0">
                <a:latin typeface="Corbel" panose="020B0503020204020204" pitchFamily="34" charset="0"/>
              </a:rPr>
              <a:t>(vista parcial da do jardim da frente da casa)</a:t>
            </a:r>
            <a:endParaRPr lang="en-US" sz="2700" dirty="0">
              <a:latin typeface="Corbel" panose="020B0503020204020204" pitchFamily="34" charset="0"/>
            </a:endParaRPr>
          </a:p>
        </p:txBody>
      </p:sp>
      <p:pic>
        <p:nvPicPr>
          <p:cNvPr id="5" name="Picture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82877" y="237487"/>
            <a:ext cx="9016372" cy="60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30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9199236" y="237497"/>
            <a:ext cx="2992763" cy="42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dirty="0">
                <a:latin typeface="Corbel" panose="020B0503020204020204" pitchFamily="34" charset="0"/>
              </a:rPr>
              <a:t>Local onde antes morávamos</a:t>
            </a:r>
          </a:p>
          <a:p>
            <a:pPr algn="ctr"/>
            <a:endParaRPr lang="pt-BR" sz="3500" dirty="0">
              <a:latin typeface="Corbel" panose="020B0503020204020204" pitchFamily="34" charset="0"/>
            </a:endParaRPr>
          </a:p>
          <a:p>
            <a:pPr algn="ctr"/>
            <a:r>
              <a:rPr lang="pt-BR" sz="2700" dirty="0">
                <a:latin typeface="Corbel" panose="020B0503020204020204" pitchFamily="34" charset="0"/>
              </a:rPr>
              <a:t>(vista da frente da casa)</a:t>
            </a:r>
            <a:endParaRPr lang="en-US" sz="2700" dirty="0">
              <a:latin typeface="Corbel" panose="020B0503020204020204" pitchFamily="34" charset="0"/>
            </a:endParaRPr>
          </a:p>
        </p:txBody>
      </p:sp>
      <p:pic>
        <p:nvPicPr>
          <p:cNvPr id="5" name="Picture Placeholder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82878" y="237490"/>
            <a:ext cx="9016368" cy="60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2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>
                <a:solidFill>
                  <a:srgbClr val="E5E8E8"/>
                </a:solidFill>
              </a:rPr>
              <a:pPr/>
              <a:t>9</a:t>
            </a:fld>
            <a:endParaRPr lang="en-US">
              <a:solidFill>
                <a:srgbClr val="E5E8E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9000">
                <a:schemeClr val="accent1">
                  <a:lumMod val="84000"/>
                  <a:alpha val="61000"/>
                </a:schemeClr>
              </a:gs>
              <a:gs pos="38000">
                <a:schemeClr val="accent1">
                  <a:lumMod val="77000"/>
                  <a:alpha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u="sng" dirty="0"/>
              <a:t>“COMO... NOS DIAS DE NÓE" </a:t>
            </a:r>
          </a:p>
          <a:p>
            <a:pPr algn="ctr"/>
            <a:endParaRPr lang="pt-BR" sz="1400" u="sng" dirty="0"/>
          </a:p>
          <a:p>
            <a:pPr algn="ctr"/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o propósito de Satanás atrair homens e mulheres </a:t>
            </a:r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as cidades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alcançar seu objetivo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criando todo tipo de novidade e diversão, todo o tipo de emoção. E as cidades da Terra hoje estão se tornando 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eram as cidades antes do dilúvio. </a:t>
            </a:r>
          </a:p>
          <a:p>
            <a:pPr algn="ctr"/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Devemos levar uma carga contínua como vemos o cumprimento das palavras de Cristo: </a:t>
            </a:r>
            <a:r>
              <a:rPr lang="pt-BR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"Assim como nos dias de Noé, assim será também a vinda do Filho do homem.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MT 24:37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Nos dias anteriores ao dilúvio, todo o tipo de diversões foi inventado para levar homens e mulheres 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esquecimento e ao pecado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(...) Satanás está trabalhando com intensidade, de forma que as mesmas condições do mal prevalecerá. </a:t>
            </a: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 terra está se tornando corrupta. </a:t>
            </a:r>
          </a:p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[continua...]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8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(widescreen)</Template>
  <TotalTime>0</TotalTime>
  <Words>1751</Words>
  <Application>Microsoft Office PowerPoint</Application>
  <PresentationFormat>Widescreen</PresentationFormat>
  <Paragraphs>165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Corbel</vt:lpstr>
      <vt:lpstr>Euphemia</vt:lpstr>
      <vt:lpstr>Segoe Print</vt:lpstr>
      <vt:lpstr>Nature Illustration 16x9</vt:lpstr>
      <vt:lpstr>Banded Design Blue 16x9</vt:lpstr>
      <vt:lpstr>Vida no campo</vt:lpstr>
      <vt:lpstr>PowerPoint Presentation</vt:lpstr>
      <vt:lpstr>Como o Senhor tem conduzido nossa família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Não vá para o campo</vt:lpstr>
      <vt:lpstr>PowerPoint Presentation</vt:lpstr>
      <vt:lpstr>PowerPoint Presentation</vt:lpstr>
      <vt:lpstr>PowerPoint Presentation</vt:lpstr>
      <vt:lpstr>PowerPoint Presentation</vt:lpstr>
      <vt:lpstr>Vai ou já foi para o campo?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Preparado por Deus</vt:lpstr>
      <vt:lpstr>Preparado por Deus</vt:lpstr>
      <vt:lpstr>Sugestões de leitura / estudo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2014-10-01T23:55:25Z</dcterms:created>
  <dcterms:modified xsi:type="dcterms:W3CDTF">2016-04-21T16:36:17Z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