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331" r:id="rId4"/>
    <p:sldId id="332" r:id="rId5"/>
    <p:sldId id="333" r:id="rId6"/>
    <p:sldId id="276" r:id="rId7"/>
    <p:sldId id="334" r:id="rId8"/>
    <p:sldId id="340" r:id="rId9"/>
    <p:sldId id="335" r:id="rId10"/>
    <p:sldId id="347" r:id="rId11"/>
    <p:sldId id="336" r:id="rId12"/>
    <p:sldId id="337" r:id="rId13"/>
    <p:sldId id="338" r:id="rId14"/>
    <p:sldId id="339" r:id="rId15"/>
    <p:sldId id="349" r:id="rId16"/>
    <p:sldId id="344" r:id="rId17"/>
    <p:sldId id="350" r:id="rId18"/>
    <p:sldId id="348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ntile, Aureliano (FIPS)" initials="GA(" lastIdx="1" clrIdx="0">
    <p:extLst>
      <p:ext uri="{19B8F6BF-5375-455C-9EA6-DF929625EA0E}">
        <p15:presenceInfo xmlns:p15="http://schemas.microsoft.com/office/powerpoint/2012/main" userId="S-1-5-21-2107199734-1002509562-578033828-126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5E89"/>
    <a:srgbClr val="F39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443" autoAdjust="0"/>
  </p:normalViewPr>
  <p:slideViewPr>
    <p:cSldViewPr>
      <p:cViewPr varScale="1">
        <p:scale>
          <a:sx n="100" d="100"/>
          <a:sy n="100" d="100"/>
        </p:scale>
        <p:origin x="61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5-05T18:04:36.113" idx="1">
    <p:pos x="3216" y="1872"/>
    <p:text>Added following FIRMS TWG 5 meeting</p:text>
    <p:extLst>
      <p:ext uri="{C676402C-5697-4E1C-873F-D02D1690AC5C}">
        <p15:threadingInfo xmlns:p15="http://schemas.microsoft.com/office/powerpoint/2012/main" timeZoneBias="-1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8B5F79-FD8B-493D-B5FB-1B7B25A84D56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F3CDFAB-45E8-41BF-B4AF-C3F04E629E21}">
      <dgm:prSet phldrT="[Text]"/>
      <dgm:spPr/>
      <dgm:t>
        <a:bodyPr/>
        <a:lstStyle/>
        <a:p>
          <a:r>
            <a:rPr lang="en-US" dirty="0" smtClean="0"/>
            <a:t>FIRMS</a:t>
          </a:r>
          <a:endParaRPr lang="en-GB" dirty="0"/>
        </a:p>
      </dgm:t>
    </dgm:pt>
    <dgm:pt modelId="{0D89E2CD-244A-4083-9EBD-6EA4A3347A80}" type="parTrans" cxnId="{377A57DC-2FE5-4CF3-B94B-5C8BE738FC0C}">
      <dgm:prSet/>
      <dgm:spPr/>
      <dgm:t>
        <a:bodyPr/>
        <a:lstStyle/>
        <a:p>
          <a:endParaRPr lang="en-GB"/>
        </a:p>
      </dgm:t>
    </dgm:pt>
    <dgm:pt modelId="{9BD47DC8-F6EF-4792-9C5C-4563B4C271F8}" type="sibTrans" cxnId="{377A57DC-2FE5-4CF3-B94B-5C8BE738FC0C}">
      <dgm:prSet/>
      <dgm:spPr/>
      <dgm:t>
        <a:bodyPr/>
        <a:lstStyle/>
        <a:p>
          <a:endParaRPr lang="en-GB"/>
        </a:p>
      </dgm:t>
    </dgm:pt>
    <dgm:pt modelId="{49816185-C326-416A-9269-C20CE9B82449}">
      <dgm:prSet phldrT="[Text]"/>
      <dgm:spPr/>
      <dgm:t>
        <a:bodyPr/>
        <a:lstStyle/>
        <a:p>
          <a:r>
            <a:rPr lang="en-US" dirty="0" smtClean="0"/>
            <a:t>RAM</a:t>
          </a:r>
          <a:endParaRPr lang="en-GB" dirty="0"/>
        </a:p>
      </dgm:t>
    </dgm:pt>
    <dgm:pt modelId="{85C3B73E-6E3C-49BC-B627-B7D3DD0C27C0}" type="parTrans" cxnId="{D251C04F-ECB1-42DB-BD42-52CC74EAC8C9}">
      <dgm:prSet/>
      <dgm:spPr/>
      <dgm:t>
        <a:bodyPr/>
        <a:lstStyle/>
        <a:p>
          <a:endParaRPr lang="en-GB"/>
        </a:p>
      </dgm:t>
    </dgm:pt>
    <dgm:pt modelId="{5DE84771-CA96-4B6D-961C-5B82AA5B1BE1}" type="sibTrans" cxnId="{D251C04F-ECB1-42DB-BD42-52CC74EAC8C9}">
      <dgm:prSet/>
      <dgm:spPr/>
      <dgm:t>
        <a:bodyPr/>
        <a:lstStyle/>
        <a:p>
          <a:endParaRPr lang="en-GB"/>
        </a:p>
      </dgm:t>
    </dgm:pt>
    <dgm:pt modelId="{1FC54CF6-7142-4E14-9EB3-B6AFC21D9F9E}">
      <dgm:prSet phldrT="[Text]"/>
      <dgm:spPr/>
      <dgm:t>
        <a:bodyPr/>
        <a:lstStyle/>
        <a:p>
          <a:r>
            <a:rPr lang="en-US" dirty="0" err="1" smtClean="0"/>
            <a:t>FishSource</a:t>
          </a:r>
          <a:endParaRPr lang="en-GB" dirty="0"/>
        </a:p>
      </dgm:t>
    </dgm:pt>
    <dgm:pt modelId="{95AAC774-79DE-4343-B139-24B1B2603222}" type="parTrans" cxnId="{23D50D45-9205-4349-B469-49FFB1B34060}">
      <dgm:prSet/>
      <dgm:spPr/>
      <dgm:t>
        <a:bodyPr/>
        <a:lstStyle/>
        <a:p>
          <a:endParaRPr lang="en-GB"/>
        </a:p>
      </dgm:t>
    </dgm:pt>
    <dgm:pt modelId="{574FA9F5-0AA9-4AFB-8CEB-9BB70FDA8B93}" type="sibTrans" cxnId="{23D50D45-9205-4349-B469-49FFB1B34060}">
      <dgm:prSet/>
      <dgm:spPr/>
      <dgm:t>
        <a:bodyPr/>
        <a:lstStyle/>
        <a:p>
          <a:endParaRPr lang="en-GB"/>
        </a:p>
      </dgm:t>
    </dgm:pt>
    <dgm:pt modelId="{A2E8F05A-3300-427F-9725-39C2057FC85B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2">
                  <a:lumMod val="75000"/>
                </a:schemeClr>
              </a:solidFill>
            </a:rPr>
            <a:t>GRSF KB</a:t>
          </a:r>
          <a:endParaRPr lang="en-GB" sz="2400" dirty="0">
            <a:solidFill>
              <a:schemeClr val="tx2">
                <a:lumMod val="75000"/>
              </a:schemeClr>
            </a:solidFill>
          </a:endParaRPr>
        </a:p>
      </dgm:t>
    </dgm:pt>
    <dgm:pt modelId="{41AE42E7-6F8F-43F5-B1E4-5E8BC7DC9CA4}" type="parTrans" cxnId="{EA9DBC85-F404-4EA4-B78E-79F083DF9CD0}">
      <dgm:prSet/>
      <dgm:spPr/>
      <dgm:t>
        <a:bodyPr/>
        <a:lstStyle/>
        <a:p>
          <a:endParaRPr lang="en-GB"/>
        </a:p>
      </dgm:t>
    </dgm:pt>
    <dgm:pt modelId="{CB63551B-4050-4D4E-B16E-3C4F48E2D024}" type="sibTrans" cxnId="{EA9DBC85-F404-4EA4-B78E-79F083DF9CD0}">
      <dgm:prSet/>
      <dgm:spPr/>
      <dgm:t>
        <a:bodyPr/>
        <a:lstStyle/>
        <a:p>
          <a:endParaRPr lang="en-GB"/>
        </a:p>
      </dgm:t>
    </dgm:pt>
    <dgm:pt modelId="{AF22FA6C-08FA-45BA-8A4B-E70EBEC45B3C}" type="pres">
      <dgm:prSet presAssocID="{828B5F79-FD8B-493D-B5FB-1B7B25A84D56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FA35F17-AF7E-4A26-85FF-092667C45015}" type="pres">
      <dgm:prSet presAssocID="{828B5F79-FD8B-493D-B5FB-1B7B25A84D56}" presName="ellipse" presStyleLbl="trBgShp" presStyleIdx="0" presStyleCnt="1" custScaleX="70325" custScaleY="50688"/>
      <dgm:spPr/>
    </dgm:pt>
    <dgm:pt modelId="{DBE15961-3DC0-457F-BC8B-C2C4DB0ABC0E}" type="pres">
      <dgm:prSet presAssocID="{828B5F79-FD8B-493D-B5FB-1B7B25A84D56}" presName="arrow1" presStyleLbl="fgShp" presStyleIdx="0" presStyleCnt="1"/>
      <dgm:spPr/>
      <dgm:t>
        <a:bodyPr/>
        <a:lstStyle/>
        <a:p>
          <a:endParaRPr lang="en-GB"/>
        </a:p>
      </dgm:t>
    </dgm:pt>
    <dgm:pt modelId="{11DEA561-A133-4DB0-9F9B-4451DCFFCFC7}" type="pres">
      <dgm:prSet presAssocID="{828B5F79-FD8B-493D-B5FB-1B7B25A84D56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79711B-8C3F-4CD8-901D-40534B5047D3}" type="pres">
      <dgm:prSet presAssocID="{49816185-C326-416A-9269-C20CE9B82449}" presName="item1" presStyleLbl="node1" presStyleIdx="0" presStyleCnt="3" custScaleX="70325" custScaleY="50688" custLinFactNeighborX="-13081" custLinFactNeighborY="-4557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F0FE2D-383B-4F29-BBE1-DF71C25CB64E}" type="pres">
      <dgm:prSet presAssocID="{1FC54CF6-7142-4E14-9EB3-B6AFC21D9F9E}" presName="item2" presStyleLbl="node1" presStyleIdx="1" presStyleCnt="3" custScaleX="70325" custScaleY="50688" custLinFactNeighborX="20675" custLinFactNeighborY="-2094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DFB201-1C14-47C5-BDC5-44666EA1D401}" type="pres">
      <dgm:prSet presAssocID="{A2E8F05A-3300-427F-9725-39C2057FC85B}" presName="item3" presStyleLbl="node1" presStyleIdx="2" presStyleCnt="3" custScaleX="70325" custScaleY="50688" custLinFactNeighborX="-2940" custLinFactNeighborY="-307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F4D0518-FF09-4DC0-B4B5-FA26F69388AD}" type="pres">
      <dgm:prSet presAssocID="{828B5F79-FD8B-493D-B5FB-1B7B25A84D56}" presName="funnel" presStyleLbl="trAlignAcc1" presStyleIdx="0" presStyleCnt="1" custAng="0" custScaleX="63012" custScaleY="82009" custLinFactNeighborX="-894" custLinFactNeighborY="226"/>
      <dgm:spPr/>
    </dgm:pt>
  </dgm:ptLst>
  <dgm:cxnLst>
    <dgm:cxn modelId="{377A57DC-2FE5-4CF3-B94B-5C8BE738FC0C}" srcId="{828B5F79-FD8B-493D-B5FB-1B7B25A84D56}" destId="{4F3CDFAB-45E8-41BF-B4AF-C3F04E629E21}" srcOrd="0" destOrd="0" parTransId="{0D89E2CD-244A-4083-9EBD-6EA4A3347A80}" sibTransId="{9BD47DC8-F6EF-4792-9C5C-4563B4C271F8}"/>
    <dgm:cxn modelId="{2557FA1B-6D15-4D70-A2BF-166DAE39959E}" type="presOf" srcId="{828B5F79-FD8B-493D-B5FB-1B7B25A84D56}" destId="{AF22FA6C-08FA-45BA-8A4B-E70EBEC45B3C}" srcOrd="0" destOrd="0" presId="urn:microsoft.com/office/officeart/2005/8/layout/funnel1"/>
    <dgm:cxn modelId="{23D50D45-9205-4349-B469-49FFB1B34060}" srcId="{828B5F79-FD8B-493D-B5FB-1B7B25A84D56}" destId="{1FC54CF6-7142-4E14-9EB3-B6AFC21D9F9E}" srcOrd="2" destOrd="0" parTransId="{95AAC774-79DE-4343-B139-24B1B2603222}" sibTransId="{574FA9F5-0AA9-4AFB-8CEB-9BB70FDA8B93}"/>
    <dgm:cxn modelId="{D251C04F-ECB1-42DB-BD42-52CC74EAC8C9}" srcId="{828B5F79-FD8B-493D-B5FB-1B7B25A84D56}" destId="{49816185-C326-416A-9269-C20CE9B82449}" srcOrd="1" destOrd="0" parTransId="{85C3B73E-6E3C-49BC-B627-B7D3DD0C27C0}" sibTransId="{5DE84771-CA96-4B6D-961C-5B82AA5B1BE1}"/>
    <dgm:cxn modelId="{EA9DBC85-F404-4EA4-B78E-79F083DF9CD0}" srcId="{828B5F79-FD8B-493D-B5FB-1B7B25A84D56}" destId="{A2E8F05A-3300-427F-9725-39C2057FC85B}" srcOrd="3" destOrd="0" parTransId="{41AE42E7-6F8F-43F5-B1E4-5E8BC7DC9CA4}" sibTransId="{CB63551B-4050-4D4E-B16E-3C4F48E2D024}"/>
    <dgm:cxn modelId="{C3904925-FAE9-47C2-98F2-5713621918C1}" type="presOf" srcId="{A2E8F05A-3300-427F-9725-39C2057FC85B}" destId="{11DEA561-A133-4DB0-9F9B-4451DCFFCFC7}" srcOrd="0" destOrd="0" presId="urn:microsoft.com/office/officeart/2005/8/layout/funnel1"/>
    <dgm:cxn modelId="{5E8ECE3E-1982-46F8-BD59-0B172DD79048}" type="presOf" srcId="{4F3CDFAB-45E8-41BF-B4AF-C3F04E629E21}" destId="{5BDFB201-1C14-47C5-BDC5-44666EA1D401}" srcOrd="0" destOrd="0" presId="urn:microsoft.com/office/officeart/2005/8/layout/funnel1"/>
    <dgm:cxn modelId="{03C1D712-4376-4CAA-A683-103C6A6AB4CF}" type="presOf" srcId="{49816185-C326-416A-9269-C20CE9B82449}" destId="{4CF0FE2D-383B-4F29-BBE1-DF71C25CB64E}" srcOrd="0" destOrd="0" presId="urn:microsoft.com/office/officeart/2005/8/layout/funnel1"/>
    <dgm:cxn modelId="{6A2F682E-4D10-4B64-BE06-77626A7E1708}" type="presOf" srcId="{1FC54CF6-7142-4E14-9EB3-B6AFC21D9F9E}" destId="{6979711B-8C3F-4CD8-901D-40534B5047D3}" srcOrd="0" destOrd="0" presId="urn:microsoft.com/office/officeart/2005/8/layout/funnel1"/>
    <dgm:cxn modelId="{5C11C726-F63D-4177-806B-7D4AC986B5FA}" type="presParOf" srcId="{AF22FA6C-08FA-45BA-8A4B-E70EBEC45B3C}" destId="{2FA35F17-AF7E-4A26-85FF-092667C45015}" srcOrd="0" destOrd="0" presId="urn:microsoft.com/office/officeart/2005/8/layout/funnel1"/>
    <dgm:cxn modelId="{8EA6B028-4130-4715-AEC0-8B5FDB605F82}" type="presParOf" srcId="{AF22FA6C-08FA-45BA-8A4B-E70EBEC45B3C}" destId="{DBE15961-3DC0-457F-BC8B-C2C4DB0ABC0E}" srcOrd="1" destOrd="0" presId="urn:microsoft.com/office/officeart/2005/8/layout/funnel1"/>
    <dgm:cxn modelId="{74253A65-77C5-4C11-9F07-E75D6BF12479}" type="presParOf" srcId="{AF22FA6C-08FA-45BA-8A4B-E70EBEC45B3C}" destId="{11DEA561-A133-4DB0-9F9B-4451DCFFCFC7}" srcOrd="2" destOrd="0" presId="urn:microsoft.com/office/officeart/2005/8/layout/funnel1"/>
    <dgm:cxn modelId="{FD26D162-ACDB-4714-A8D5-E91097D898BE}" type="presParOf" srcId="{AF22FA6C-08FA-45BA-8A4B-E70EBEC45B3C}" destId="{6979711B-8C3F-4CD8-901D-40534B5047D3}" srcOrd="3" destOrd="0" presId="urn:microsoft.com/office/officeart/2005/8/layout/funnel1"/>
    <dgm:cxn modelId="{F08CE65B-D81F-477E-9EE4-BD1D2336CC08}" type="presParOf" srcId="{AF22FA6C-08FA-45BA-8A4B-E70EBEC45B3C}" destId="{4CF0FE2D-383B-4F29-BBE1-DF71C25CB64E}" srcOrd="4" destOrd="0" presId="urn:microsoft.com/office/officeart/2005/8/layout/funnel1"/>
    <dgm:cxn modelId="{73D67259-323C-49C9-A053-9A9AAAF7EED6}" type="presParOf" srcId="{AF22FA6C-08FA-45BA-8A4B-E70EBEC45B3C}" destId="{5BDFB201-1C14-47C5-BDC5-44666EA1D401}" srcOrd="5" destOrd="0" presId="urn:microsoft.com/office/officeart/2005/8/layout/funnel1"/>
    <dgm:cxn modelId="{C8E88D81-829B-4CA1-905C-BDBE481A18BB}" type="presParOf" srcId="{AF22FA6C-08FA-45BA-8A4B-E70EBEC45B3C}" destId="{FF4D0518-FF09-4DC0-B4B5-FA26F69388AD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35F17-AF7E-4A26-85FF-092667C45015}">
      <dsp:nvSpPr>
        <dsp:cNvPr id="0" name=""/>
        <dsp:cNvSpPr/>
      </dsp:nvSpPr>
      <dsp:spPr>
        <a:xfrm>
          <a:off x="1890785" y="317713"/>
          <a:ext cx="2304268" cy="576788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E15961-3DC0-457F-BC8B-C2C4DB0ABC0E}">
      <dsp:nvSpPr>
        <dsp:cNvPr id="0" name=""/>
        <dsp:cNvSpPr/>
      </dsp:nvSpPr>
      <dsp:spPr>
        <a:xfrm>
          <a:off x="2730500" y="2823528"/>
          <a:ext cx="635000" cy="40640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DEA561-A133-4DB0-9F9B-4451DCFFCFC7}">
      <dsp:nvSpPr>
        <dsp:cNvPr id="0" name=""/>
        <dsp:cNvSpPr/>
      </dsp:nvSpPr>
      <dsp:spPr>
        <a:xfrm>
          <a:off x="1523999" y="3148648"/>
          <a:ext cx="3048000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2">
                  <a:lumMod val="75000"/>
                </a:schemeClr>
              </a:solidFill>
            </a:rPr>
            <a:t>GRSF KB</a:t>
          </a:r>
          <a:endParaRPr lang="en-GB" sz="24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523999" y="3148648"/>
        <a:ext cx="3048000" cy="762000"/>
      </dsp:txXfrm>
    </dsp:sp>
    <dsp:sp modelId="{6979711B-8C3F-4CD8-901D-40534B5047D3}">
      <dsp:nvSpPr>
        <dsp:cNvPr id="0" name=""/>
        <dsp:cNvSpPr/>
      </dsp:nvSpPr>
      <dsp:spPr>
        <a:xfrm>
          <a:off x="2615956" y="1023893"/>
          <a:ext cx="803814" cy="5793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FishSource</a:t>
          </a:r>
          <a:endParaRPr lang="en-GB" sz="900" kern="1200" dirty="0"/>
        </a:p>
      </dsp:txBody>
      <dsp:txXfrm>
        <a:off x="2733672" y="1108739"/>
        <a:ext cx="568382" cy="409671"/>
      </dsp:txXfrm>
    </dsp:sp>
    <dsp:sp modelId="{4CF0FE2D-383B-4F29-BBE1-DF71C25CB64E}">
      <dsp:nvSpPr>
        <dsp:cNvPr id="0" name=""/>
        <dsp:cNvSpPr/>
      </dsp:nvSpPr>
      <dsp:spPr>
        <a:xfrm>
          <a:off x="2183907" y="447819"/>
          <a:ext cx="803814" cy="5793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RAM</a:t>
          </a:r>
          <a:endParaRPr lang="en-GB" sz="900" kern="1200" dirty="0"/>
        </a:p>
      </dsp:txBody>
      <dsp:txXfrm>
        <a:off x="2301623" y="532665"/>
        <a:ext cx="568382" cy="409671"/>
      </dsp:txXfrm>
    </dsp:sp>
    <dsp:sp modelId="{5BDFB201-1C14-47C5-BDC5-44666EA1D401}">
      <dsp:nvSpPr>
        <dsp:cNvPr id="0" name=""/>
        <dsp:cNvSpPr/>
      </dsp:nvSpPr>
      <dsp:spPr>
        <a:xfrm>
          <a:off x="3082388" y="375812"/>
          <a:ext cx="803814" cy="5793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FIRMS</a:t>
          </a:r>
          <a:endParaRPr lang="en-GB" sz="900" kern="1200" dirty="0"/>
        </a:p>
      </dsp:txBody>
      <dsp:txXfrm>
        <a:off x="3200104" y="460658"/>
        <a:ext cx="568382" cy="409671"/>
      </dsp:txXfrm>
    </dsp:sp>
    <dsp:sp modelId="{FF4D0518-FF09-4DC0-B4B5-FA26F69388AD}">
      <dsp:nvSpPr>
        <dsp:cNvPr id="0" name=""/>
        <dsp:cNvSpPr/>
      </dsp:nvSpPr>
      <dsp:spPr>
        <a:xfrm>
          <a:off x="1895855" y="159781"/>
          <a:ext cx="2240706" cy="2332992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1DCAC-9DE3-4E51-B6A4-BF3C128EA3DD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7FF06-BFD4-4FA4-81E2-2C4059943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640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Global Record of stocks and fisheries – it will be beneficial if: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provides single access point to all available information,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provides aggregated high level trends (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State descriptors) preferably as a picture,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provides minimum / comprehensive / up-to-date information</a:t>
            </a:r>
          </a:p>
          <a:p>
            <a:pPr lvl="0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2400" dirty="0" smtClean="0">
                <a:solidFill>
                  <a:srgbClr val="17375E"/>
                </a:solidFill>
                <a:latin typeface="Tahoma" pitchFamily="34" charset="0"/>
              </a:rPr>
              <a:t>Strategic Objectives</a:t>
            </a:r>
          </a:p>
          <a:p>
            <a:pPr lvl="1"/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improve the production of global/regional summary indicators on the status of fishery resources;</a:t>
            </a:r>
          </a:p>
          <a:p>
            <a:pPr lvl="1"/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facilitate traceability and certification of fishery products;</a:t>
            </a:r>
          </a:p>
          <a:p>
            <a:pPr marL="457200" lvl="1" indent="0">
              <a:buNone/>
            </a:pPr>
            <a:endParaRPr lang="en-GB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</a:endParaRPr>
          </a:p>
          <a:p>
            <a:pPr lvl="2"/>
            <a:r>
              <a:rPr lang="en-GB" sz="1800" dirty="0" smtClean="0"/>
              <a:t>will rely on </a:t>
            </a:r>
            <a:r>
              <a:rPr lang="en-GB" sz="1800" b="1" dirty="0" smtClean="0"/>
              <a:t>global unique identifiers (UIDs) </a:t>
            </a:r>
            <a:r>
              <a:rPr lang="en-GB" sz="1800" dirty="0" smtClean="0"/>
              <a:t>which will be essential to mainstream the production of regional or global indicators of stock status</a:t>
            </a:r>
          </a:p>
          <a:p>
            <a:pPr lvl="2"/>
            <a:r>
              <a:rPr lang="en-GB" sz="1800" dirty="0" smtClean="0"/>
              <a:t>need to be launched with a </a:t>
            </a:r>
            <a:r>
              <a:rPr lang="en-GB" sz="1800" b="1" dirty="0" smtClean="0"/>
              <a:t>critical mass of records </a:t>
            </a:r>
            <a:r>
              <a:rPr lang="en-GB" sz="1800" dirty="0" smtClean="0"/>
              <a:t>assembled from distinct global databases</a:t>
            </a:r>
          </a:p>
          <a:p>
            <a:pPr lvl="2"/>
            <a:r>
              <a:rPr lang="en-GB" sz="1800" b="1" dirty="0" smtClean="0"/>
              <a:t>constitute an invite </a:t>
            </a:r>
            <a:r>
              <a:rPr lang="en-GB" sz="1800" dirty="0" smtClean="0"/>
              <a:t>for national research institutes and market actors to contribute their knowledge and join the global reporting community</a:t>
            </a:r>
          </a:p>
          <a:p>
            <a:pPr lvl="2"/>
            <a:r>
              <a:rPr lang="en-GB" sz="1800" b="1" dirty="0" smtClean="0"/>
              <a:t>huge incentive </a:t>
            </a:r>
            <a:r>
              <a:rPr lang="en-GB" sz="1800" dirty="0" smtClean="0"/>
              <a:t>to the fisheries sector to inform society of the provenance of aquatic products in the market chain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7FF06-BFD4-4FA4-81E2-2C40599437F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887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7FF06-BFD4-4FA4-81E2-2C40599437F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530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7FF06-BFD4-4FA4-81E2-2C40599437F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2040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7FF06-BFD4-4FA4-81E2-2C40599437F4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1662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7FF06-BFD4-4FA4-81E2-2C40599437F4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621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 smtClean="0">
                <a:solidFill>
                  <a:srgbClr val="17375E"/>
                </a:solidFill>
                <a:latin typeface="Tahoma" pitchFamily="34" charset="0"/>
              </a:rPr>
              <a:t>Strategic Objectives</a:t>
            </a:r>
          </a:p>
          <a:p>
            <a:pPr lvl="1"/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improve the production of global/regional summary indicators on the status of fishery resources;</a:t>
            </a:r>
          </a:p>
          <a:p>
            <a:pPr lvl="1"/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facilitate traceability and certification of fishery products;</a:t>
            </a:r>
          </a:p>
          <a:p>
            <a:pPr marL="457200" lvl="1" indent="0">
              <a:buNone/>
            </a:pPr>
            <a:endParaRPr lang="en-GB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</a:endParaRPr>
          </a:p>
          <a:p>
            <a:pPr lvl="2"/>
            <a:r>
              <a:rPr lang="en-GB" sz="1800" dirty="0" smtClean="0"/>
              <a:t>will rely on </a:t>
            </a:r>
            <a:r>
              <a:rPr lang="en-GB" sz="1800" b="1" dirty="0" smtClean="0"/>
              <a:t>global unique identifiers (UIDs) </a:t>
            </a:r>
            <a:r>
              <a:rPr lang="en-GB" sz="1800" dirty="0" smtClean="0"/>
              <a:t>which will be essential to mainstream the production of regional or global indicators of stock status</a:t>
            </a:r>
          </a:p>
          <a:p>
            <a:pPr lvl="2"/>
            <a:r>
              <a:rPr lang="en-GB" sz="1800" dirty="0" smtClean="0"/>
              <a:t>need to be launched with a </a:t>
            </a:r>
            <a:r>
              <a:rPr lang="en-GB" sz="1800" b="1" dirty="0" smtClean="0"/>
              <a:t>critical mass of records </a:t>
            </a:r>
            <a:r>
              <a:rPr lang="en-GB" sz="1800" dirty="0" smtClean="0"/>
              <a:t>assembled from distinct global databases</a:t>
            </a:r>
          </a:p>
          <a:p>
            <a:pPr lvl="2"/>
            <a:r>
              <a:rPr lang="en-GB" sz="1800" b="1" dirty="0" smtClean="0"/>
              <a:t>constitute an invite </a:t>
            </a:r>
            <a:r>
              <a:rPr lang="en-GB" sz="1800" dirty="0" smtClean="0"/>
              <a:t>for national research institutes and market actors to contribute their knowledge and join the global reporting community</a:t>
            </a:r>
          </a:p>
          <a:p>
            <a:pPr lvl="2"/>
            <a:r>
              <a:rPr lang="en-GB" sz="1800" b="1" dirty="0" smtClean="0"/>
              <a:t>huge incentive </a:t>
            </a:r>
            <a:r>
              <a:rPr lang="en-GB" sz="1800" dirty="0" smtClean="0"/>
              <a:t>to the fisheries sector to inform society of the provenance of aquatic products in the market chain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7FF06-BFD4-4FA4-81E2-2C40599437F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860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7FF06-BFD4-4FA4-81E2-2C40599437F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397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7FF06-BFD4-4FA4-81E2-2C40599437F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701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7FF06-BFD4-4FA4-81E2-2C40599437F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450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7FF06-BFD4-4FA4-81E2-2C40599437F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916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7FF06-BFD4-4FA4-81E2-2C40599437F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37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7FF06-BFD4-4FA4-81E2-2C40599437F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9089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7FF06-BFD4-4FA4-81E2-2C40599437F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387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24" y="2263775"/>
            <a:ext cx="5364088" cy="1470025"/>
          </a:xfrm>
        </p:spPr>
        <p:txBody>
          <a:bodyPr/>
          <a:lstStyle>
            <a:lvl1pPr algn="l">
              <a:defRPr b="1">
                <a:solidFill>
                  <a:srgbClr val="125E8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0488" y="3886200"/>
            <a:ext cx="5379624" cy="990600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your name and affiliation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16024" y="4953000"/>
            <a:ext cx="5364088" cy="492224"/>
          </a:xfrm>
        </p:spPr>
        <p:txBody>
          <a:bodyPr>
            <a:noAutofit/>
          </a:bodyPr>
          <a:lstStyle>
            <a:lvl1pPr marL="0" indent="0">
              <a:buNone/>
              <a:defRPr lang="it-IT" sz="2400" kern="1200" baseline="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your email address</a:t>
            </a:r>
            <a:endParaRPr lang="it-IT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909086" y="5232476"/>
            <a:ext cx="3200400" cy="1013048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rgbClr val="F39223"/>
                </a:solidFill>
              </a:defRPr>
            </a:lvl1pPr>
          </a:lstStyle>
          <a:p>
            <a:pPr lvl="0"/>
            <a:r>
              <a:rPr lang="en-US" dirty="0" smtClean="0"/>
              <a:t>Click to edit the name of the event, the date and the location</a:t>
            </a:r>
            <a:endParaRPr lang="it-IT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" y="6280784"/>
            <a:ext cx="826363" cy="570192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838200" y="65303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BlueBRIDGE </a:t>
            </a:r>
            <a:r>
              <a:rPr lang="en-US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receives funding from the European Union’s Horizon 2020 research and innovation p</a:t>
            </a:r>
            <a:r>
              <a:rPr lang="it-IT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rogramme</a:t>
            </a:r>
            <a:r>
              <a:rPr lang="en-US" sz="9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grant agreement No. 675680</a:t>
            </a:r>
          </a:p>
        </p:txBody>
      </p:sp>
      <p:sp>
        <p:nvSpPr>
          <p:cNvPr id="14" name="Subtitle 8"/>
          <p:cNvSpPr txBox="1">
            <a:spLocks/>
          </p:cNvSpPr>
          <p:nvPr userDrawn="1"/>
        </p:nvSpPr>
        <p:spPr>
          <a:xfrm>
            <a:off x="4975992" y="6503734"/>
            <a:ext cx="4168008" cy="327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it-IT" sz="2000" b="1" dirty="0">
                <a:solidFill>
                  <a:schemeClr val="bg1"/>
                </a:solidFill>
              </a:rPr>
              <a:t>www.bluebridge-vres.eu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[custom bullets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62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1143000"/>
          </a:xfrm>
        </p:spPr>
        <p:txBody>
          <a:bodyPr/>
          <a:lstStyle>
            <a:lvl1pPr algn="r">
              <a:defRPr>
                <a:solidFill>
                  <a:srgbClr val="125E8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rgbClr val="125E89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solidFill>
                  <a:srgbClr val="125E89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>
                <a:solidFill>
                  <a:srgbClr val="125E89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rgbClr val="125E89"/>
                </a:solidFill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rgbClr val="125E8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116632"/>
            <a:ext cx="335280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34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9800"/>
            <a:ext cx="3008313" cy="3916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rgbClr val="125E8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5"/>
        </a:buBlip>
        <a:defRPr sz="3200" kern="1200">
          <a:solidFill>
            <a:srgbClr val="125E8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rgbClr val="125E8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400" kern="1200">
          <a:solidFill>
            <a:srgbClr val="125E8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rgbClr val="125E8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rgbClr val="125E8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hyperlink" Target="http://goo.gl/DizvHa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goo.gl/DizvH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wKSeo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o.gl/0RLZ8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d4science.org/projects/stocksandfisherieskb/wiki/GRSF_KB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d4science.org/projects/stocksandfisherieskb/wiki/Competence_question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d4science.org/projects/stocksandfisherieskb/wiki/Governance_and_Sustainability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d4science.org/projects/stocksandfisherieskb/wiki/GRSF_KB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24" y="2263775"/>
            <a:ext cx="8820472" cy="1813297"/>
          </a:xfrm>
        </p:spPr>
        <p:txBody>
          <a:bodyPr>
            <a:normAutofit/>
          </a:bodyPr>
          <a:lstStyle/>
          <a:p>
            <a:pPr algn="ctr"/>
            <a:r>
              <a:rPr lang="en-US" i="1" dirty="0"/>
              <a:t>Global Record of Stocks and </a:t>
            </a:r>
            <a:r>
              <a:rPr lang="en-US" i="1" dirty="0" smtClean="0"/>
              <a:t>Fisheries</a:t>
            </a:r>
            <a:br>
              <a:rPr lang="en-US" i="1" dirty="0" smtClean="0"/>
            </a:br>
            <a:r>
              <a:rPr lang="en-US" sz="2400" i="1" dirty="0" smtClean="0"/>
              <a:t>Requirements </a:t>
            </a:r>
            <a:r>
              <a:rPr lang="en-US" sz="2400" i="1" dirty="0"/>
              <a:t>and </a:t>
            </a:r>
            <a:r>
              <a:rPr lang="en-US" sz="2400" i="1" dirty="0" smtClean="0"/>
              <a:t>scenarios following the BB TWG meeting </a:t>
            </a:r>
            <a:r>
              <a:rPr lang="en-US" sz="1400" i="1" dirty="0" smtClean="0"/>
              <a:t>(March 2016)</a:t>
            </a:r>
            <a:endParaRPr lang="en-GB" sz="1400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May 2016</a:t>
            </a:r>
            <a:endParaRPr lang="it-IT" dirty="0"/>
          </a:p>
          <a:p>
            <a:r>
              <a:rPr lang="it-IT" dirty="0" smtClean="0"/>
              <a:t>Rome, </a:t>
            </a:r>
            <a:r>
              <a:rPr lang="it-IT" dirty="0"/>
              <a:t>Italy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23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The GRSF Database</a:t>
            </a:r>
            <a:br>
              <a:rPr lang="en-GB" sz="2800" dirty="0" smtClean="0"/>
            </a:br>
            <a:r>
              <a:rPr lang="en-GB" sz="2800" dirty="0" smtClean="0"/>
              <a:t>Elements for Stock records</a:t>
            </a:r>
            <a:endParaRPr lang="it-IT" sz="28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801813"/>
              </p:ext>
            </p:extLst>
          </p:nvPr>
        </p:nvGraphicFramePr>
        <p:xfrm>
          <a:off x="102177" y="2429625"/>
          <a:ext cx="8904151" cy="221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985"/>
                <a:gridCol w="553906"/>
                <a:gridCol w="418612"/>
                <a:gridCol w="792088"/>
                <a:gridCol w="936104"/>
                <a:gridCol w="576064"/>
                <a:gridCol w="720080"/>
                <a:gridCol w="648072"/>
                <a:gridCol w="1872208"/>
                <a:gridCol w="720930"/>
                <a:gridCol w="528173"/>
                <a:gridCol w="520929"/>
              </a:tblGrid>
              <a:tr h="504056">
                <a:tc gridSpan="12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b="1" dirty="0" smtClean="0"/>
                        <a:t>Stock Name &amp; ID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/>
                        <a:t>Species Scientific name</a:t>
                      </a:r>
                      <a:endParaRPr lang="en-GB" sz="900" b="1" dirty="0" smtClean="0"/>
                    </a:p>
                    <a:p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Area</a:t>
                      </a:r>
                      <a:endParaRPr lang="en-GB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Exploiting Fisheries</a:t>
                      </a:r>
                      <a:endParaRPr lang="en-GB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Management 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Entity</a:t>
                      </a:r>
                      <a:endParaRPr lang="en-GB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Assessment</a:t>
                      </a:r>
                      <a:r>
                        <a:rPr lang="en-US" sz="9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Method</a:t>
                      </a:r>
                      <a:endParaRPr lang="en-GB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Scientific</a:t>
                      </a:r>
                      <a:b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Advice</a:t>
                      </a:r>
                      <a:endParaRPr lang="en-GB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Catches or landings </a:t>
                      </a:r>
                      <a:endParaRPr lang="en-GB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State of Marine Resource (Exploitation rate, Abundance level)</a:t>
                      </a:r>
                      <a:endParaRPr lang="en-GB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DataBase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Source</a:t>
                      </a:r>
                      <a:endParaRPr lang="en-GB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Source of Information</a:t>
                      </a:r>
                      <a:endParaRPr lang="en-GB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Owner</a:t>
                      </a:r>
                      <a:endParaRPr lang="en-GB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Unique Identifier</a:t>
                      </a:r>
                      <a:endParaRPr lang="en-GB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ASFIS</a:t>
                      </a:r>
                      <a:endParaRPr lang="en-GB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FAO EEZ…</a:t>
                      </a:r>
                      <a:endParaRPr lang="en-GB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List of fisheries</a:t>
                      </a:r>
                      <a:endParaRPr lang="en-GB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Management </a:t>
                      </a: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Authorities</a:t>
                      </a:r>
                      <a:endParaRPr lang="en-GB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Type of model/name of the model</a:t>
                      </a:r>
                      <a:endParaRPr lang="en-GB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Narrative</a:t>
                      </a:r>
                      <a:endParaRPr lang="en-GB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Tonnes</a:t>
                      </a:r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associated to </a:t>
                      </a: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year or time frame</a:t>
                      </a:r>
                      <a:endParaRPr lang="en-GB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 Mortality and B biomass (numeric values or descriptions) and set of fields for target limits or indicators</a:t>
                      </a:r>
                      <a:endParaRPr lang="en-GB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FIRMS/RAM/</a:t>
                      </a:r>
                      <a:r>
                        <a:rPr 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FishSource</a:t>
                      </a:r>
                      <a:endParaRPr lang="en-GB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Citation</a:t>
                      </a:r>
                      <a:endParaRPr lang="en-GB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RFB</a:t>
                      </a:r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other institutions</a:t>
                      </a:r>
                      <a:endParaRPr lang="en-GB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72567">
                <a:tc>
                  <a:txBody>
                    <a:bodyPr/>
                    <a:lstStyle/>
                    <a:p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2176" y="5157192"/>
            <a:ext cx="8896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= Elements of the record functional for the identification of a stock among multiple sources</a:t>
            </a:r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9512" y="1052736"/>
            <a:ext cx="1977916" cy="1368152"/>
            <a:chOff x="179512" y="1196752"/>
            <a:chExt cx="2697996" cy="2088232"/>
          </a:xfrm>
        </p:grpSpPr>
        <p:grpSp>
          <p:nvGrpSpPr>
            <p:cNvPr id="15" name="Group 14"/>
            <p:cNvGrpSpPr/>
            <p:nvPr/>
          </p:nvGrpSpPr>
          <p:grpSpPr>
            <a:xfrm>
              <a:off x="179512" y="1196752"/>
              <a:ext cx="2697996" cy="570640"/>
              <a:chOff x="2522076" y="2348880"/>
              <a:chExt cx="4002283" cy="858672"/>
            </a:xfrm>
          </p:grpSpPr>
          <p:sp>
            <p:nvSpPr>
              <p:cNvPr id="18" name="Rounded Rectangle 17"/>
              <p:cNvSpPr/>
              <p:nvPr/>
            </p:nvSpPr>
            <p:spPr>
              <a:xfrm>
                <a:off x="2522076" y="2348880"/>
                <a:ext cx="4002283" cy="858672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GB" b="1" dirty="0" smtClean="0">
                    <a:solidFill>
                      <a:schemeClr val="bg1"/>
                    </a:solidFill>
                  </a:rPr>
                  <a:t>cod…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19" name="Picture 5" descr="https://d3hwi8kk6ca2dz.cloudfront.net/assets/icon-search-21c9e27579fbe0f9522624f00c50a348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27784" y="2606259"/>
                <a:ext cx="432000" cy="4320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2483" y="1654889"/>
              <a:ext cx="2105025" cy="1543050"/>
            </a:xfrm>
            <a:prstGeom prst="flowChartDocument">
              <a:avLst/>
            </a:prstGeom>
            <a:ln w="3175">
              <a:solidFill>
                <a:srgbClr val="0070C0"/>
              </a:solidFill>
            </a:ln>
          </p:spPr>
        </p:pic>
        <p:cxnSp>
          <p:nvCxnSpPr>
            <p:cNvPr id="17" name="Straight Arrow Connector 16"/>
            <p:cNvCxnSpPr/>
            <p:nvPr/>
          </p:nvCxnSpPr>
          <p:spPr>
            <a:xfrm>
              <a:off x="1907704" y="2564904"/>
              <a:ext cx="504056" cy="7200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179512" y="6021289"/>
            <a:ext cx="7632848" cy="307777"/>
          </a:xfrm>
          <a:prstGeom prst="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Documentation: Descriptions of the fields of the database and standards </a:t>
            </a:r>
            <a:r>
              <a:rPr lang="en-US" sz="1400" dirty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goo.gl/DizvHa</a:t>
            </a:r>
            <a:r>
              <a:rPr lang="en-US" sz="1400" dirty="0" smtClean="0"/>
              <a:t> (Excel)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35490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728511"/>
              </p:ext>
            </p:extLst>
          </p:nvPr>
        </p:nvGraphicFramePr>
        <p:xfrm>
          <a:off x="107504" y="1545853"/>
          <a:ext cx="8934586" cy="2276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729166"/>
                <a:gridCol w="471840"/>
                <a:gridCol w="800421"/>
                <a:gridCol w="915135"/>
                <a:gridCol w="872972"/>
                <a:gridCol w="727476"/>
                <a:gridCol w="860743"/>
                <a:gridCol w="855149"/>
                <a:gridCol w="745173"/>
                <a:gridCol w="658738"/>
                <a:gridCol w="649701"/>
              </a:tblGrid>
              <a:tr h="504056">
                <a:tc gridSpan="12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1" dirty="0" smtClean="0"/>
                        <a:t>Fishery Name &amp; ID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Species Scientific name</a:t>
                      </a:r>
                      <a:endParaRPr lang="en-GB" sz="1000" b="1" dirty="0" smtClean="0"/>
                    </a:p>
                    <a:p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Area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Exploited stocks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Management </a:t>
                      </a: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Entity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Production System Type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Flag State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Fishing Gear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Catches or landings 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DataBase</a:t>
                      </a: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Source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Source of Information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Owner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Unique Identifier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ASFIS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FAO, EEZ…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List of stocks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Management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Authorities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Types: Industrial, Artisanal..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ISO3 country code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ISSCFG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Tonnes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associated to </a:t>
                      </a: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year or time frame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FIRMS/RAM/</a:t>
                      </a:r>
                      <a:r>
                        <a:rPr lang="en-US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FishSource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Citation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RFB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other institutions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151" y="3957885"/>
            <a:ext cx="904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= Elements of the record functional for the identification of a fishery among multiple sources</a:t>
            </a:r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1143000"/>
          </a:xfrm>
        </p:spPr>
        <p:txBody>
          <a:bodyPr>
            <a:noAutofit/>
          </a:bodyPr>
          <a:lstStyle/>
          <a:p>
            <a:r>
              <a:rPr lang="en-GB" sz="2800" dirty="0"/>
              <a:t>The GRSF Database</a:t>
            </a:r>
            <a:br>
              <a:rPr lang="en-GB" sz="2800" dirty="0"/>
            </a:br>
            <a:r>
              <a:rPr lang="en-GB" sz="2800" dirty="0"/>
              <a:t>Elements for </a:t>
            </a:r>
            <a:r>
              <a:rPr lang="en-GB" sz="2800" dirty="0" smtClean="0"/>
              <a:t>Fishery records</a:t>
            </a:r>
            <a:endParaRPr lang="it-IT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6021289"/>
            <a:ext cx="7632848" cy="307777"/>
          </a:xfrm>
          <a:prstGeom prst="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Documentation: Descriptions of the fields of the database and standards </a:t>
            </a: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goo.gl/DizvHa</a:t>
            </a:r>
            <a:r>
              <a:rPr lang="en-US" sz="1400" dirty="0" smtClean="0"/>
              <a:t> (Excel)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50251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The GRSF Database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Unique </a:t>
            </a:r>
            <a:r>
              <a:rPr lang="en-GB" sz="2800" dirty="0"/>
              <a:t>I</a:t>
            </a:r>
            <a:r>
              <a:rPr lang="en-GB" sz="2800" dirty="0" smtClean="0"/>
              <a:t>dentifiers</a:t>
            </a:r>
            <a:endParaRPr lang="it-IT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800" dirty="0" smtClean="0"/>
              <a:t>Stocks </a:t>
            </a:r>
            <a:br>
              <a:rPr lang="en-GB" sz="1800" dirty="0" smtClean="0"/>
            </a:br>
            <a:r>
              <a:rPr lang="en-GB" sz="2000" dirty="0" smtClean="0">
                <a:solidFill>
                  <a:srgbClr val="FF0000"/>
                </a:solidFill>
              </a:rPr>
              <a:t>&lt;Species code&gt; </a:t>
            </a:r>
            <a:r>
              <a:rPr lang="en-GB" sz="2000" dirty="0">
                <a:solidFill>
                  <a:srgbClr val="FF0000"/>
                </a:solidFill>
              </a:rPr>
              <a:t>+ </a:t>
            </a:r>
            <a:r>
              <a:rPr lang="en-GB" sz="2000" dirty="0" smtClean="0">
                <a:solidFill>
                  <a:srgbClr val="FF0000"/>
                </a:solidFill>
              </a:rPr>
              <a:t>&lt;Area codes&gt; + &lt;</a:t>
            </a:r>
            <a:r>
              <a:rPr lang="en-GB" sz="2000" dirty="0">
                <a:solidFill>
                  <a:srgbClr val="FF0000"/>
                </a:solidFill>
              </a:rPr>
              <a:t>Management </a:t>
            </a:r>
            <a:r>
              <a:rPr lang="en-GB" sz="2000" dirty="0" smtClean="0">
                <a:solidFill>
                  <a:srgbClr val="FF0000"/>
                </a:solidFill>
              </a:rPr>
              <a:t>Unit&gt;</a:t>
            </a:r>
            <a:endParaRPr lang="en-GB" sz="18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800" dirty="0"/>
              <a:t>Fishery </a:t>
            </a:r>
            <a:endParaRPr lang="en-US" sz="18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rgbClr val="FF0000"/>
                </a:solidFill>
              </a:rPr>
              <a:t>&lt;Species code&gt; </a:t>
            </a:r>
            <a:r>
              <a:rPr lang="en-GB" sz="2000" dirty="0">
                <a:solidFill>
                  <a:srgbClr val="FF0000"/>
                </a:solidFill>
              </a:rPr>
              <a:t>+ </a:t>
            </a:r>
            <a:r>
              <a:rPr lang="en-GB" sz="2000" dirty="0" smtClean="0">
                <a:solidFill>
                  <a:srgbClr val="FF0000"/>
                </a:solidFill>
              </a:rPr>
              <a:t>&lt;Area codes&gt; + &lt;</a:t>
            </a:r>
            <a:r>
              <a:rPr lang="en-GB" sz="2000" dirty="0">
                <a:solidFill>
                  <a:srgbClr val="FF0000"/>
                </a:solidFill>
              </a:rPr>
              <a:t>Management </a:t>
            </a:r>
            <a:r>
              <a:rPr lang="en-GB" sz="2000" dirty="0" smtClean="0">
                <a:solidFill>
                  <a:srgbClr val="FF0000"/>
                </a:solidFill>
              </a:rPr>
              <a:t>Unit&gt; </a:t>
            </a:r>
            <a:r>
              <a:rPr lang="en-GB" sz="2000" dirty="0">
                <a:solidFill>
                  <a:srgbClr val="FF0000"/>
                </a:solidFill>
              </a:rPr>
              <a:t>+ </a:t>
            </a:r>
            <a:r>
              <a:rPr lang="en-GB" sz="2000" dirty="0" smtClean="0">
                <a:solidFill>
                  <a:srgbClr val="FF0000"/>
                </a:solidFill>
              </a:rPr>
              <a:t>&lt;</a:t>
            </a:r>
            <a:r>
              <a:rPr lang="en-GB" sz="2000" dirty="0" err="1" smtClean="0">
                <a:solidFill>
                  <a:srgbClr val="FF0000"/>
                </a:solidFill>
              </a:rPr>
              <a:t>Geartype</a:t>
            </a:r>
            <a:r>
              <a:rPr lang="en-GB" sz="2000" dirty="0" smtClean="0">
                <a:solidFill>
                  <a:srgbClr val="FF0000"/>
                </a:solidFill>
              </a:rPr>
              <a:t>&gt; </a:t>
            </a:r>
            <a:r>
              <a:rPr lang="en-GB" sz="2000" dirty="0">
                <a:solidFill>
                  <a:srgbClr val="FF0000"/>
                </a:solidFill>
              </a:rPr>
              <a:t>+ </a:t>
            </a:r>
            <a:r>
              <a:rPr lang="en-GB" sz="2000" dirty="0" smtClean="0">
                <a:solidFill>
                  <a:srgbClr val="FF0000"/>
                </a:solidFill>
              </a:rPr>
              <a:t> &lt;Flag State&gt; + &lt;Prod </a:t>
            </a:r>
            <a:r>
              <a:rPr lang="en-GB" sz="2000" dirty="0">
                <a:solidFill>
                  <a:srgbClr val="FF0000"/>
                </a:solidFill>
              </a:rPr>
              <a:t>System Type</a:t>
            </a:r>
            <a:r>
              <a:rPr lang="en-GB" sz="2000" dirty="0" smtClean="0">
                <a:solidFill>
                  <a:srgbClr val="FF0000"/>
                </a:solidFill>
              </a:rPr>
              <a:t>&gt;</a:t>
            </a:r>
            <a:endParaRPr lang="en-US" sz="1800" dirty="0" smtClean="0">
              <a:sym typeface="Wingdings" panose="05000000000000000000" pitchFamily="2" charset="2"/>
            </a:endParaRPr>
          </a:p>
          <a:p>
            <a:pPr marL="285750" lvl="1">
              <a:lnSpc>
                <a:spcPct val="150000"/>
              </a:lnSpc>
            </a:pPr>
            <a:r>
              <a:rPr lang="en-US" sz="1800" dirty="0" smtClean="0">
                <a:sym typeface="Wingdings" panose="05000000000000000000" pitchFamily="2" charset="2"/>
              </a:rPr>
              <a:t>Standards (see elements of the records) </a:t>
            </a:r>
          </a:p>
          <a:p>
            <a:pPr marL="285750" lvl="1">
              <a:lnSpc>
                <a:spcPct val="150000"/>
              </a:lnSpc>
            </a:pPr>
            <a:r>
              <a:rPr lang="en-GB" sz="1800" dirty="0" smtClean="0"/>
              <a:t>Machine readable internal UIDs</a:t>
            </a:r>
            <a:endParaRPr lang="en-US" sz="1800" dirty="0" smtClean="0">
              <a:sym typeface="Wingdings" panose="05000000000000000000" pitchFamily="2" charset="2"/>
            </a:endParaRPr>
          </a:p>
          <a:p>
            <a:pPr marL="285750" lvl="1">
              <a:lnSpc>
                <a:spcPct val="150000"/>
              </a:lnSpc>
            </a:pPr>
            <a:r>
              <a:rPr lang="en-US" sz="1800" dirty="0" smtClean="0">
                <a:sym typeface="Wingdings" panose="05000000000000000000" pitchFamily="2" charset="2"/>
              </a:rPr>
              <a:t>Human readable UIDs - Specific activation for traceability purposes (</a:t>
            </a:r>
            <a:r>
              <a:rPr lang="en-GB" sz="1800" dirty="0" smtClean="0"/>
              <a:t>coupled </a:t>
            </a:r>
            <a:r>
              <a:rPr lang="en-GB" sz="1800" dirty="0"/>
              <a:t>with labels </a:t>
            </a:r>
            <a:r>
              <a:rPr lang="en-GB" sz="1800" dirty="0" smtClean="0"/>
              <a:t>- full </a:t>
            </a:r>
            <a:r>
              <a:rPr lang="en-GB" sz="1800" dirty="0"/>
              <a:t>names of stock or fishery</a:t>
            </a:r>
            <a:r>
              <a:rPr lang="en-GB" sz="1800" dirty="0" smtClean="0"/>
              <a:t>)</a:t>
            </a:r>
            <a:endParaRPr lang="en-GB" sz="1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5594927"/>
            <a:ext cx="5987008" cy="738664"/>
          </a:xfrm>
          <a:prstGeom prst="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sz="1400" dirty="0" smtClean="0"/>
              <a:t>Documentation: </a:t>
            </a:r>
            <a:r>
              <a:rPr lang="en-US" sz="1400" dirty="0" smtClean="0">
                <a:sym typeface="Wingdings" panose="05000000000000000000" pitchFamily="2" charset="2"/>
              </a:rPr>
              <a:t>Stocks </a:t>
            </a:r>
            <a:r>
              <a:rPr lang="en-US" sz="1400" dirty="0">
                <a:sym typeface="Wingdings" panose="05000000000000000000" pitchFamily="2" charset="2"/>
              </a:rPr>
              <a:t>/ Fisheries eligibility criteria to enter the GRSF </a:t>
            </a:r>
            <a:endParaRPr lang="en-US" sz="1400" dirty="0" smtClean="0">
              <a:sym typeface="Wingdings" panose="05000000000000000000" pitchFamily="2" charset="2"/>
            </a:endParaRPr>
          </a:p>
          <a:p>
            <a:pPr indent="-457200">
              <a:buFont typeface="Arial" panose="020B0604020202020204" pitchFamily="34" charset="0"/>
              <a:buChar char="•"/>
            </a:pPr>
            <a:r>
              <a:rPr lang="en-US" sz="1400" dirty="0" smtClean="0">
                <a:sym typeface="Wingdings" panose="05000000000000000000" pitchFamily="2" charset="2"/>
              </a:rPr>
              <a:t>Stocks </a:t>
            </a:r>
            <a:r>
              <a:rPr lang="en-US" sz="1400" dirty="0">
                <a:sym typeface="Wingdings" panose="05000000000000000000" pitchFamily="2" charset="2"/>
              </a:rPr>
              <a:t>&amp; fisheries </a:t>
            </a:r>
            <a:r>
              <a:rPr lang="en-US" sz="1400" dirty="0" smtClean="0">
                <a:sym typeface="Wingdings" panose="05000000000000000000" pitchFamily="2" charset="2"/>
              </a:rPr>
              <a:t>comparison </a:t>
            </a:r>
            <a:r>
              <a:rPr lang="en-US" sz="1400" dirty="0" smtClean="0">
                <a:sym typeface="Wingdings" panose="05000000000000000000" pitchFamily="2" charset="2"/>
                <a:hlinkClick r:id="rId3"/>
              </a:rPr>
              <a:t>http</a:t>
            </a:r>
            <a:r>
              <a:rPr lang="en-US" sz="1400" dirty="0">
                <a:sym typeface="Wingdings" panose="05000000000000000000" pitchFamily="2" charset="2"/>
                <a:hlinkClick r:id="rId3"/>
              </a:rPr>
              <a:t>://goo.gl/wKSeoU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endParaRPr lang="en-US" sz="1400" dirty="0" smtClean="0">
              <a:sym typeface="Wingdings" panose="05000000000000000000" pitchFamily="2" charset="2"/>
            </a:endParaRPr>
          </a:p>
          <a:p>
            <a:pPr indent="-457200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UUIDs </a:t>
            </a:r>
            <a:r>
              <a:rPr lang="en-US" sz="1400" dirty="0" smtClean="0">
                <a:sym typeface="Wingdings" panose="05000000000000000000" pitchFamily="2" charset="2"/>
              </a:rPr>
              <a:t>proposal </a:t>
            </a:r>
            <a:r>
              <a:rPr lang="en-US" sz="1400" dirty="0" smtClean="0">
                <a:sym typeface="Wingdings" panose="05000000000000000000" pitchFamily="2" charset="2"/>
                <a:hlinkClick r:id="rId4"/>
              </a:rPr>
              <a:t>http</a:t>
            </a:r>
            <a:r>
              <a:rPr lang="en-US" sz="1400" dirty="0">
                <a:sym typeface="Wingdings" panose="05000000000000000000" pitchFamily="2" charset="2"/>
                <a:hlinkClick r:id="rId4"/>
              </a:rPr>
              <a:t>://</a:t>
            </a:r>
            <a:r>
              <a:rPr lang="en-US" sz="1400" dirty="0" smtClean="0">
                <a:sym typeface="Wingdings" panose="05000000000000000000" pitchFamily="2" charset="2"/>
                <a:hlinkClick r:id="rId4"/>
              </a:rPr>
              <a:t>goo.gl/0RLZ8f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27330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The Content Management System (CMS)</a:t>
            </a:r>
            <a:endParaRPr lang="it-IT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400" dirty="0" smtClean="0"/>
              <a:t>The GRSF</a:t>
            </a:r>
            <a:r>
              <a:rPr lang="en-GB" sz="1400" dirty="0"/>
              <a:t> </a:t>
            </a:r>
            <a:r>
              <a:rPr lang="en-GB" sz="1400" dirty="0" smtClean="0"/>
              <a:t>can be considered as a collection of mapping artefacts. </a:t>
            </a:r>
            <a:br>
              <a:rPr lang="en-GB" sz="1400" dirty="0" smtClean="0"/>
            </a:br>
            <a:r>
              <a:rPr lang="en-GB" sz="1400" dirty="0" smtClean="0"/>
              <a:t>The </a:t>
            </a:r>
            <a:r>
              <a:rPr lang="en-GB" sz="1400" dirty="0"/>
              <a:t>GRSF </a:t>
            </a:r>
            <a:r>
              <a:rPr lang="en-GB" sz="1400" dirty="0" smtClean="0"/>
              <a:t>workflow is mostly automated, only </a:t>
            </a:r>
            <a:r>
              <a:rPr lang="en-GB" sz="1400" dirty="0"/>
              <a:t>in case of uncertainties the application provides a list to the admin for revision and </a:t>
            </a:r>
            <a:r>
              <a:rPr lang="en-GB" sz="1400" dirty="0" smtClean="0"/>
              <a:t>approval (however the full list can always be screened). </a:t>
            </a:r>
            <a:endParaRPr lang="en-GB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GB" sz="1600" u="sng" dirty="0"/>
              <a:t>First </a:t>
            </a:r>
            <a:r>
              <a:rPr lang="en-GB" sz="1600" u="sng" dirty="0" smtClean="0"/>
              <a:t>Phase of GRSF development</a:t>
            </a:r>
            <a:r>
              <a:rPr lang="en-GB" sz="1600" dirty="0" smtClean="0"/>
              <a:t> </a:t>
            </a:r>
            <a:endParaRPr lang="en-GB" sz="1600" u="sng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600" dirty="0" smtClean="0"/>
              <a:t>Not enabling a specific public user interface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 smtClean="0"/>
              <a:t>Not allowing content modification</a:t>
            </a:r>
            <a:endParaRPr lang="en-GB" sz="16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600" dirty="0" smtClean="0"/>
              <a:t>Providing webservices and utility site for data providers (e.g. XML/JSON webservices retrieving list of records with referenced source of information)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 smtClean="0"/>
              <a:t>Functions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Approve-Reject incoming records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Publishing workflow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Activate </a:t>
            </a:r>
            <a:r>
              <a:rPr lang="en-US" sz="1600" dirty="0"/>
              <a:t>Traceability UIDs</a:t>
            </a:r>
            <a:endParaRPr lang="en-GB" sz="1200" dirty="0"/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Manage code lists and mapping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u="sng" dirty="0" smtClean="0"/>
              <a:t>Second Phase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 smtClean="0"/>
              <a:t>Submission of new records by other data providers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17834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The GRSF Knowledge Base (KB)</a:t>
            </a:r>
            <a:endParaRPr lang="it-IT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4373"/>
            <a:ext cx="8229600" cy="42268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THE GRSF KB is built harvesting information in the source databases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Three levels of knowledge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dirty="0" smtClean="0"/>
              <a:t>The GRSF </a:t>
            </a:r>
            <a:r>
              <a:rPr lang="en-US" sz="1800" u="sng" dirty="0" smtClean="0"/>
              <a:t>core</a:t>
            </a:r>
            <a:r>
              <a:rPr lang="en-US" sz="1800" dirty="0" smtClean="0"/>
              <a:t> repository including mapping artefacts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dirty="0" smtClean="0"/>
              <a:t>The content of the </a:t>
            </a:r>
            <a:r>
              <a:rPr lang="en-US" sz="1800" u="sng" dirty="0" smtClean="0"/>
              <a:t>entire</a:t>
            </a:r>
            <a:r>
              <a:rPr lang="en-US" sz="1800" dirty="0" smtClean="0"/>
              <a:t> source datasets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dirty="0" smtClean="0"/>
              <a:t>The content stored in the PDF/HTML of the </a:t>
            </a:r>
            <a:r>
              <a:rPr lang="en-US" sz="1800" u="sng" dirty="0" smtClean="0"/>
              <a:t>referenced information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021289"/>
            <a:ext cx="7632848" cy="307777"/>
          </a:xfrm>
          <a:prstGeom prst="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Documentation: </a:t>
            </a:r>
            <a:r>
              <a:rPr lang="en-US" sz="1400" dirty="0"/>
              <a:t>GRSF Wiki </a:t>
            </a:r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support.d4science.org/projects/stocksandfisherieskb/wiki/GRSF_KB</a:t>
            </a:r>
            <a:r>
              <a:rPr lang="en-US" sz="1400" dirty="0" smtClean="0"/>
              <a:t>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88811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Competency questions</a:t>
            </a:r>
            <a:endParaRPr lang="it-IT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4373"/>
            <a:ext cx="8229600" cy="42268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dirty="0"/>
              <a:t>The competency </a:t>
            </a:r>
            <a:r>
              <a:rPr lang="en-GB" sz="2000" dirty="0" smtClean="0"/>
              <a:t>questions give access to stocks </a:t>
            </a:r>
            <a:r>
              <a:rPr lang="en-GB" sz="2000" dirty="0"/>
              <a:t>and </a:t>
            </a:r>
            <a:r>
              <a:rPr lang="en-GB" sz="2000" dirty="0" smtClean="0"/>
              <a:t>fisheries stored in the GRSF</a:t>
            </a:r>
            <a:endParaRPr lang="en-GB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dirty="0" smtClean="0"/>
              <a:t>Users can explore content (GRSF KB) against </a:t>
            </a:r>
            <a:r>
              <a:rPr lang="en-GB" sz="2000" dirty="0"/>
              <a:t>competency </a:t>
            </a:r>
            <a:r>
              <a:rPr lang="en-GB" sz="2000" dirty="0" smtClean="0"/>
              <a:t>questions to get in</a:t>
            </a:r>
            <a:r>
              <a:rPr lang="en-US" sz="2000" dirty="0" smtClean="0"/>
              <a:t>formation which would not have been obtained interrogating separately the single sources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021289"/>
            <a:ext cx="8712968" cy="307777"/>
          </a:xfrm>
          <a:prstGeom prst="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Documentation: </a:t>
            </a:r>
            <a:r>
              <a:rPr lang="en-US" sz="1400" dirty="0"/>
              <a:t>GRSF Wiki </a:t>
            </a:r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support.d4science.org/projects/stocksandfisherieskb/wiki/Competence_questions</a:t>
            </a:r>
            <a:r>
              <a:rPr lang="en-US" sz="1400" dirty="0" smtClean="0"/>
              <a:t>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31061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-27384"/>
            <a:ext cx="6553200" cy="1143000"/>
          </a:xfrm>
        </p:spPr>
        <p:txBody>
          <a:bodyPr>
            <a:noAutofit/>
          </a:bodyPr>
          <a:lstStyle/>
          <a:p>
            <a:r>
              <a:rPr lang="en-GB" sz="2800" dirty="0" smtClean="0"/>
              <a:t>Sustainability </a:t>
            </a:r>
            <a:r>
              <a:rPr lang="en-GB" sz="1800" dirty="0" smtClean="0"/>
              <a:t>(1)</a:t>
            </a:r>
            <a:endParaRPr lang="it-IT" sz="2800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268760"/>
            <a:ext cx="9145016" cy="55446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400" dirty="0"/>
              <a:t>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/>
              <a:t>Sources</a:t>
            </a:r>
            <a:r>
              <a:rPr lang="en-US" sz="2000" dirty="0"/>
              <a:t> - maintained by contributing partners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/>
              <a:t>Data sharing artifacts </a:t>
            </a:r>
            <a:r>
              <a:rPr lang="en-US" sz="2000" dirty="0"/>
              <a:t>(master data, mappings, ontologies) – managed by the ‘GRSF Secretariat</a:t>
            </a:r>
            <a:r>
              <a:rPr lang="en-US" sz="2000" dirty="0" smtClean="0"/>
              <a:t>’</a:t>
            </a:r>
            <a:br>
              <a:rPr lang="en-US" sz="2000" dirty="0" smtClean="0"/>
            </a:br>
            <a:endParaRPr lang="en-GB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dirty="0"/>
              <a:t>System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/>
              <a:t>Core system </a:t>
            </a:r>
            <a:r>
              <a:rPr lang="en-US" sz="2000" dirty="0"/>
              <a:t>- under </a:t>
            </a:r>
            <a:r>
              <a:rPr lang="en-US" sz="2000" dirty="0" err="1"/>
              <a:t>iMarine</a:t>
            </a:r>
            <a:r>
              <a:rPr lang="en-US" sz="2000" dirty="0"/>
              <a:t> general Governance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/>
              <a:t>Interoperable bridges </a:t>
            </a:r>
            <a:r>
              <a:rPr lang="en-US" sz="2000" dirty="0"/>
              <a:t>– under source systems responsibility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/>
              <a:t>GRSF specific tools </a:t>
            </a:r>
            <a:r>
              <a:rPr lang="en-US" sz="2000" dirty="0"/>
              <a:t>(Master Data Management, Ontology, LOD) – under GRSF specific </a:t>
            </a:r>
            <a:r>
              <a:rPr lang="en-US" sz="2000" dirty="0" smtClean="0"/>
              <a:t>provisions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967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-27384"/>
            <a:ext cx="6553200" cy="1143000"/>
          </a:xfrm>
        </p:spPr>
        <p:txBody>
          <a:bodyPr>
            <a:noAutofit/>
          </a:bodyPr>
          <a:lstStyle/>
          <a:p>
            <a:r>
              <a:rPr lang="en-GB" sz="2800" dirty="0" smtClean="0"/>
              <a:t>Sustainability </a:t>
            </a:r>
            <a:r>
              <a:rPr lang="en-GB" sz="1800" dirty="0" smtClean="0"/>
              <a:t>(2)</a:t>
            </a:r>
            <a:endParaRPr lang="it-IT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6021289"/>
            <a:ext cx="7632848" cy="523220"/>
          </a:xfrm>
          <a:prstGeom prst="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Documentation: </a:t>
            </a:r>
            <a:r>
              <a:rPr lang="en-US" sz="1400" dirty="0"/>
              <a:t>GRSF Wiki </a:t>
            </a:r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support.d4science.org/projects/stocksandfisherieskb/wiki/Governance_and_Sustainability</a:t>
            </a:r>
            <a:r>
              <a:rPr lang="en-US" sz="1400" dirty="0" smtClean="0"/>
              <a:t> </a:t>
            </a:r>
            <a:endParaRPr lang="en-GB" sz="1400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268760"/>
            <a:ext cx="9036496" cy="30963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Resources </a:t>
            </a:r>
            <a:r>
              <a:rPr lang="en-US" sz="2000" dirty="0"/>
              <a:t>to </a:t>
            </a:r>
            <a:r>
              <a:rPr lang="en-US" sz="2000" dirty="0" smtClean="0"/>
              <a:t>sustain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b="1" dirty="0" smtClean="0"/>
              <a:t>iMarine White Paper </a:t>
            </a:r>
            <a:r>
              <a:rPr lang="en-US" sz="2000" dirty="0" smtClean="0"/>
              <a:t>proposes a roadmap</a:t>
            </a:r>
          </a:p>
          <a:p>
            <a:pPr lvl="2"/>
            <a:r>
              <a:rPr lang="en-GB" sz="2000" dirty="0" smtClean="0"/>
              <a:t>Public-led Partnership</a:t>
            </a:r>
          </a:p>
          <a:p>
            <a:pPr lvl="2"/>
            <a:r>
              <a:rPr lang="en-GB" sz="2000" dirty="0" smtClean="0"/>
              <a:t>MoU’s </a:t>
            </a:r>
            <a:r>
              <a:rPr lang="en-GB" sz="2000" dirty="0"/>
              <a:t>to operationalize </a:t>
            </a:r>
            <a:r>
              <a:rPr lang="en-GB" sz="2000" dirty="0" smtClean="0"/>
              <a:t>collaborations</a:t>
            </a:r>
          </a:p>
          <a:p>
            <a:pPr lvl="2"/>
            <a:r>
              <a:rPr lang="en-GB" sz="2000" dirty="0" smtClean="0"/>
              <a:t>Core legal entity</a:t>
            </a:r>
            <a:endParaRPr lang="en-GB" sz="2000" dirty="0"/>
          </a:p>
          <a:p>
            <a:pPr lvl="1"/>
            <a:r>
              <a:rPr lang="en-GB" sz="2000" dirty="0" smtClean="0"/>
              <a:t>Sustainability options </a:t>
            </a:r>
            <a:r>
              <a:rPr lang="en-GB" sz="2000" dirty="0"/>
              <a:t>includes in-kind inputs, sponsors, membership fees, subscription fees, </a:t>
            </a:r>
            <a:r>
              <a:rPr lang="en-GB" sz="2000" dirty="0" smtClean="0"/>
              <a:t>pay-per-use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5038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-27384"/>
            <a:ext cx="6553200" cy="1143000"/>
          </a:xfrm>
        </p:spPr>
        <p:txBody>
          <a:bodyPr>
            <a:noAutofit/>
          </a:bodyPr>
          <a:lstStyle/>
          <a:p>
            <a:r>
              <a:rPr lang="en-GB" sz="2800" dirty="0" smtClean="0"/>
              <a:t>Activities</a:t>
            </a:r>
            <a:endParaRPr lang="it-IT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" y="836712"/>
            <a:ext cx="8902824" cy="596327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Data providers </a:t>
            </a:r>
            <a:r>
              <a:rPr lang="en-US" sz="1600" dirty="0" smtClean="0">
                <a:solidFill>
                  <a:schemeClr val="tx1"/>
                </a:solidFill>
              </a:rPr>
              <a:t>(to formulate and/or finalize):</a:t>
            </a:r>
            <a:endParaRPr lang="en-GB" sz="16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 b="1" dirty="0"/>
              <a:t>Provide source records to GRSF and related services</a:t>
            </a:r>
            <a:endParaRPr lang="en-GB" sz="1400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400" b="1" dirty="0" smtClean="0"/>
              <a:t>Finalize </a:t>
            </a:r>
            <a:r>
              <a:rPr lang="en-GB" sz="1400" b="1" dirty="0"/>
              <a:t>matching strategy for single stock/fishery across data providers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400" b="1" dirty="0" smtClean="0"/>
              <a:t>Finalize </a:t>
            </a:r>
            <a:r>
              <a:rPr lang="en-GB" sz="1400" b="1" dirty="0"/>
              <a:t>criteria of eligibility for GRSF inclusion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400" b="1" dirty="0" smtClean="0"/>
              <a:t>Finalize </a:t>
            </a:r>
            <a:r>
              <a:rPr lang="en-GB" sz="1400" b="1" dirty="0"/>
              <a:t>requirements and standards for GRSF </a:t>
            </a:r>
            <a:r>
              <a:rPr lang="en-GB" sz="1400" b="1" dirty="0" smtClean="0"/>
              <a:t>content </a:t>
            </a:r>
            <a:r>
              <a:rPr lang="en-GB" sz="1200" dirty="0"/>
              <a:t>(including </a:t>
            </a:r>
            <a:r>
              <a:rPr lang="en-US" sz="1200" dirty="0"/>
              <a:t>new code lists e.g. the fishery management geospatial units, and possible tailoring of source </a:t>
            </a:r>
            <a:r>
              <a:rPr lang="en-US" sz="1200" dirty="0" smtClean="0"/>
              <a:t>records</a:t>
            </a:r>
            <a:r>
              <a:rPr lang="en-GB" sz="1200" dirty="0" smtClean="0"/>
              <a:t>)</a:t>
            </a:r>
            <a:endParaRPr lang="en-GB" sz="12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400" b="1" dirty="0" smtClean="0"/>
              <a:t>Compile </a:t>
            </a:r>
            <a:r>
              <a:rPr lang="en-GB" sz="1400" b="1" dirty="0"/>
              <a:t>requirements for the Content Management System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400" b="1" dirty="0" smtClean="0"/>
              <a:t>Formulate </a:t>
            </a:r>
            <a:r>
              <a:rPr lang="en-GB" sz="1400" b="1" dirty="0"/>
              <a:t>competency questions (users oriented searches)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400" b="1" dirty="0" smtClean="0"/>
              <a:t>Compile </a:t>
            </a:r>
            <a:r>
              <a:rPr lang="en-GB" sz="1400" b="1" dirty="0"/>
              <a:t>Wiki pages on governance and sustainability issues, and recommendations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400" b="1" dirty="0" smtClean="0"/>
              <a:t>Provide </a:t>
            </a:r>
            <a:r>
              <a:rPr lang="en-GB" sz="1400" b="1" dirty="0"/>
              <a:t>guidelines to access information through application of semantic harvesting and mining technologies </a:t>
            </a:r>
            <a:r>
              <a:rPr lang="en-GB" sz="1200" dirty="0"/>
              <a:t>(3rd level of GRSF KB)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 b="1" dirty="0"/>
              <a:t>Pilot tests</a:t>
            </a:r>
            <a:r>
              <a:rPr lang="en-US" sz="1200" dirty="0"/>
              <a:t> (e.g. for handling pdfs at partners level, testing of delivered features/systems)</a:t>
            </a:r>
            <a:endParaRPr lang="en-GB" sz="1200" dirty="0"/>
          </a:p>
          <a:p>
            <a:pPr marL="0" lvl="0" indent="0">
              <a:lnSpc>
                <a:spcPct val="150000"/>
              </a:lnSpc>
              <a:buNone/>
            </a:pPr>
            <a:r>
              <a:rPr lang="en-US" sz="1600" b="1" dirty="0">
                <a:solidFill>
                  <a:schemeClr val="tx1"/>
                </a:solidFill>
              </a:rPr>
              <a:t>Developers</a:t>
            </a:r>
            <a:endParaRPr lang="en-GB" sz="16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400" b="1" dirty="0" smtClean="0"/>
              <a:t>Design </a:t>
            </a:r>
            <a:r>
              <a:rPr lang="en-GB" sz="1400" b="1" dirty="0"/>
              <a:t>applications architecture and identify the software components and actors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400" b="1" dirty="0" smtClean="0"/>
              <a:t>Build </a:t>
            </a:r>
            <a:r>
              <a:rPr lang="en-GB" sz="1400" b="1" dirty="0"/>
              <a:t>the GRSF knowledge base - Master Data Management - CMS - Web services, etc. according to above design</a:t>
            </a:r>
          </a:p>
          <a:p>
            <a:pPr marL="0" lvl="0" indent="0">
              <a:lnSpc>
                <a:spcPct val="150000"/>
              </a:lnSpc>
              <a:buNone/>
            </a:pPr>
            <a:endParaRPr lang="en-US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34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0" y="1878505"/>
            <a:ext cx="9144000" cy="31009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AE" altLang="ja-JP" b="1" dirty="0" smtClean="0"/>
              <a:t>شكر</a:t>
            </a:r>
            <a:endParaRPr lang="en-US" altLang="ja-JP" b="1" dirty="0" smtClean="0"/>
          </a:p>
          <a:p>
            <a:pPr marL="0" indent="0" algn="ctr">
              <a:buNone/>
            </a:pPr>
            <a:r>
              <a:rPr lang="ja-JP" altLang="en-US" b="1" dirty="0" smtClean="0"/>
              <a:t>謝謝</a:t>
            </a:r>
            <a:endParaRPr lang="en-US" altLang="ja-JP" b="1" dirty="0"/>
          </a:p>
          <a:p>
            <a:pPr marL="0" indent="0" algn="ctr">
              <a:buNone/>
            </a:pPr>
            <a:r>
              <a:rPr lang="en-US" b="1" dirty="0" smtClean="0"/>
              <a:t>Merci</a:t>
            </a:r>
          </a:p>
          <a:p>
            <a:pPr marL="0" lvl="0" indent="0" algn="ctr">
              <a:buNone/>
            </a:pPr>
            <a:r>
              <a:rPr lang="en-US" b="1" dirty="0"/>
              <a:t>Thank </a:t>
            </a:r>
            <a:r>
              <a:rPr lang="en-US" b="1" dirty="0" smtClean="0"/>
              <a:t>You</a:t>
            </a:r>
            <a:endParaRPr lang="en-US" b="1" dirty="0"/>
          </a:p>
          <a:p>
            <a:pPr marL="0" indent="0" algn="ctr">
              <a:buNone/>
            </a:pPr>
            <a:r>
              <a:rPr lang="az-Cyrl-AZ" b="1" dirty="0" smtClean="0"/>
              <a:t>Благодарю</a:t>
            </a:r>
            <a:endParaRPr lang="en-US" b="1" dirty="0"/>
          </a:p>
          <a:p>
            <a:pPr marL="0" lvl="0" indent="0" algn="ctr">
              <a:buNone/>
            </a:pPr>
            <a:r>
              <a:rPr lang="fr-FR" b="1" dirty="0" smtClean="0"/>
              <a:t>¡</a:t>
            </a:r>
            <a:r>
              <a:rPr lang="fr-FR" b="1" dirty="0"/>
              <a:t>Muchas </a:t>
            </a:r>
            <a:r>
              <a:rPr lang="fr-FR" b="1" dirty="0" smtClean="0"/>
              <a:t>Gracias!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697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Outline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11256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About </a:t>
            </a:r>
            <a:r>
              <a:rPr lang="en-GB" sz="1800" dirty="0"/>
              <a:t>the Global Record of Stocks and Fisheries (GRSF)</a:t>
            </a:r>
            <a:endParaRPr lang="en-GB" sz="1200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 smtClean="0"/>
              <a:t>Overall vision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 smtClean="0"/>
              <a:t>Objectives </a:t>
            </a:r>
            <a:r>
              <a:rPr lang="en-GB" sz="1800" dirty="0"/>
              <a:t>GRSF </a:t>
            </a:r>
            <a:r>
              <a:rPr lang="en-GB" sz="1800" dirty="0" smtClean="0"/>
              <a:t>(</a:t>
            </a:r>
            <a:r>
              <a:rPr lang="en-GB" sz="1800" dirty="0" err="1" smtClean="0"/>
              <a:t>BlueBRIDGE</a:t>
            </a:r>
            <a:r>
              <a:rPr lang="en-GB" sz="1800" dirty="0" smtClean="0"/>
              <a:t> Task </a:t>
            </a:r>
            <a:r>
              <a:rPr lang="en-GB" sz="1800" dirty="0"/>
              <a:t>5.2</a:t>
            </a:r>
            <a:r>
              <a:rPr lang="en-GB" sz="18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Potential audiences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Sources of information</a:t>
            </a:r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Technical requirements</a:t>
            </a:r>
            <a:endParaRPr lang="en-GB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 smtClean="0"/>
              <a:t>GRSF Overall architecture</a:t>
            </a:r>
            <a:r>
              <a:rPr lang="en-GB" sz="1400" i="1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 smtClean="0"/>
              <a:t>The GRSF database and its core elements for stocks and fisheries</a:t>
            </a:r>
            <a:endParaRPr lang="en-GB" sz="1200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 smtClean="0"/>
              <a:t>Unique </a:t>
            </a:r>
            <a:r>
              <a:rPr lang="en-GB" sz="1800" dirty="0"/>
              <a:t>identifiers </a:t>
            </a:r>
            <a:endParaRPr lang="en-GB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 smtClean="0"/>
              <a:t>Content Management System</a:t>
            </a:r>
            <a:endParaRPr lang="en-GB" sz="1200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 smtClean="0"/>
              <a:t>The GRSF Knowledge Base and competency questions</a:t>
            </a:r>
            <a:br>
              <a:rPr lang="en-GB" sz="1800" dirty="0" smtClean="0"/>
            </a:br>
            <a:endParaRPr lang="en-GB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Sustainability</a:t>
            </a: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Activities</a:t>
            </a:r>
            <a:endParaRPr lang="it-IT" sz="900" dirty="0" smtClean="0"/>
          </a:p>
        </p:txBody>
      </p:sp>
    </p:spTree>
    <p:extLst>
      <p:ext uri="{BB962C8B-B14F-4D97-AF65-F5344CB8AC3E}">
        <p14:creationId xmlns:p14="http://schemas.microsoft.com/office/powerpoint/2010/main" val="81470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i="1" dirty="0" smtClean="0"/>
              <a:t>Global </a:t>
            </a:r>
            <a:r>
              <a:rPr lang="en-US" sz="2800" i="1" dirty="0"/>
              <a:t>Record of Stocks and Fisheries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Vision</a:t>
            </a:r>
            <a:br>
              <a:rPr lang="en-GB" dirty="0" smtClean="0"/>
            </a:br>
            <a:r>
              <a:rPr lang="en-GB" dirty="0" smtClean="0"/>
              <a:t>an </a:t>
            </a:r>
            <a:r>
              <a:rPr lang="en-GB" dirty="0"/>
              <a:t>innovative environment supporting the </a:t>
            </a:r>
            <a:r>
              <a:rPr lang="en-GB" dirty="0" smtClean="0"/>
              <a:t>collaborative production and maintenance of a </a:t>
            </a:r>
            <a:r>
              <a:rPr lang="en-GB" b="1" dirty="0" smtClean="0"/>
              <a:t>comprehensive </a:t>
            </a:r>
            <a:r>
              <a:rPr lang="en-GB" b="1" dirty="0"/>
              <a:t>and </a:t>
            </a:r>
            <a:r>
              <a:rPr lang="en-GB" b="1" dirty="0" smtClean="0"/>
              <a:t>transparent global </a:t>
            </a:r>
            <a:r>
              <a:rPr lang="en-GB" b="1" dirty="0"/>
              <a:t>reference set of stocks and fisheries </a:t>
            </a:r>
            <a:r>
              <a:rPr lang="en-GB" b="1" dirty="0" smtClean="0"/>
              <a:t>records</a:t>
            </a:r>
            <a:br>
              <a:rPr lang="en-GB" b="1" dirty="0" smtClean="0"/>
            </a:br>
            <a:r>
              <a:rPr lang="en-GB" dirty="0" smtClean="0"/>
              <a:t>that </a:t>
            </a:r>
            <a:r>
              <a:rPr lang="en-GB" dirty="0"/>
              <a:t>will boost regional and global </a:t>
            </a:r>
            <a:r>
              <a:rPr lang="en-GB" dirty="0" smtClean="0"/>
              <a:t>stocks and fisheries status and trend monitoring </a:t>
            </a:r>
            <a:r>
              <a:rPr lang="en-GB" dirty="0"/>
              <a:t>as well as responsible consumer practices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821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GRSF Overall objectives</a:t>
            </a:r>
            <a:endParaRPr lang="it-IT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800" b="1" dirty="0" smtClean="0"/>
              <a:t>A global platform: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800" b="1" dirty="0" smtClean="0"/>
              <a:t>For </a:t>
            </a:r>
            <a:r>
              <a:rPr lang="en-GB" sz="1800" b="1" dirty="0"/>
              <a:t>compiling and sharing stock assessment </a:t>
            </a:r>
            <a:r>
              <a:rPr lang="en-GB" sz="1800" b="1" dirty="0" smtClean="0"/>
              <a:t>results and </a:t>
            </a:r>
            <a:r>
              <a:rPr lang="en-GB" sz="1800" b="1" dirty="0"/>
              <a:t>management data for all of the world’s </a:t>
            </a:r>
            <a:r>
              <a:rPr lang="en-GB" sz="1800" b="1" dirty="0" smtClean="0"/>
              <a:t>fisheries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800" b="1" dirty="0" smtClean="0"/>
              <a:t>To facilitate access to information on status &amp; trends of stocks and fisheries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b="1" dirty="0" smtClean="0"/>
              <a:t>To </a:t>
            </a:r>
            <a:r>
              <a:rPr lang="en-US" sz="1800" b="1" dirty="0"/>
              <a:t>offer </a:t>
            </a:r>
            <a:r>
              <a:rPr lang="en-US" sz="1800" b="1" dirty="0" smtClean="0"/>
              <a:t>services to compute regional/global </a:t>
            </a:r>
            <a:r>
              <a:rPr lang="en-US" sz="1800" b="1" dirty="0"/>
              <a:t>state of stocks </a:t>
            </a:r>
            <a:r>
              <a:rPr lang="en-US" sz="1800" b="1" dirty="0" smtClean="0"/>
              <a:t>indicators</a:t>
            </a:r>
            <a:endParaRPr lang="en-US" sz="1800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b="1" dirty="0"/>
              <a:t>To offer </a:t>
            </a:r>
            <a:r>
              <a:rPr lang="en-US" sz="1800" b="1" dirty="0" smtClean="0"/>
              <a:t>services </a:t>
            </a:r>
            <a:r>
              <a:rPr lang="en-US" sz="1800" b="1" dirty="0"/>
              <a:t>to public and private actors involved in </a:t>
            </a:r>
            <a:r>
              <a:rPr lang="en-US" sz="1800" b="1" dirty="0" err="1"/>
              <a:t>ecolabelling</a:t>
            </a:r>
            <a:r>
              <a:rPr lang="en-US" sz="1800" b="1" dirty="0"/>
              <a:t>, traceability and sustainable fisheries</a:t>
            </a:r>
            <a:endParaRPr lang="en-GB" sz="1800" b="1" dirty="0"/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b="1" dirty="0"/>
              <a:t>To </a:t>
            </a:r>
            <a:r>
              <a:rPr lang="en-US" sz="1800" b="1" dirty="0" smtClean="0"/>
              <a:t>foster improvement </a:t>
            </a:r>
            <a:r>
              <a:rPr lang="en-US" sz="1800" b="1" dirty="0"/>
              <a:t>of data </a:t>
            </a:r>
            <a:r>
              <a:rPr lang="en-US" sz="1800" b="1" dirty="0" smtClean="0"/>
              <a:t>collection, assessment and </a:t>
            </a:r>
            <a:r>
              <a:rPr lang="en-US" sz="1800" b="1" dirty="0"/>
              <a:t>governance in data poor contexts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b="1" dirty="0" smtClean="0"/>
              <a:t>To improve visibility and quality of the data provided by the sources</a:t>
            </a:r>
          </a:p>
        </p:txBody>
      </p:sp>
    </p:spTree>
    <p:extLst>
      <p:ext uri="{BB962C8B-B14F-4D97-AF65-F5344CB8AC3E}">
        <p14:creationId xmlns:p14="http://schemas.microsoft.com/office/powerpoint/2010/main" val="424281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Potential audiences</a:t>
            </a:r>
            <a:endParaRPr lang="it-IT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9989"/>
            <a:ext cx="1882552" cy="4929411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000" b="1" u="sng" dirty="0" smtClean="0"/>
              <a:t>FIRMS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200" b="1" dirty="0" smtClean="0"/>
              <a:t>RFBs </a:t>
            </a:r>
            <a:r>
              <a:rPr lang="en-GB" sz="1200" b="1" dirty="0"/>
              <a:t>and their member states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200" b="1" dirty="0" smtClean="0"/>
              <a:t>National </a:t>
            </a:r>
            <a:r>
              <a:rPr lang="en-GB" sz="1200" b="1" dirty="0"/>
              <a:t>agencies</a:t>
            </a:r>
            <a:r>
              <a:rPr lang="en-GB" sz="1200" dirty="0"/>
              <a:t> of governments dealing with fisheries </a:t>
            </a:r>
            <a:r>
              <a:rPr lang="en-GB" sz="1200" dirty="0" smtClean="0"/>
              <a:t>reporting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200" b="1" dirty="0" smtClean="0"/>
              <a:t>Researchers and </a:t>
            </a:r>
            <a:r>
              <a:rPr lang="en-GB" sz="1200" dirty="0" smtClean="0"/>
              <a:t>Officers </a:t>
            </a:r>
            <a:r>
              <a:rPr lang="en-GB" sz="1200" dirty="0"/>
              <a:t>working on global </a:t>
            </a:r>
            <a:r>
              <a:rPr lang="en-GB" sz="1200" b="1" dirty="0"/>
              <a:t>analyses on state of fishery </a:t>
            </a:r>
            <a:r>
              <a:rPr lang="en-GB" sz="1200" b="1" dirty="0" smtClean="0"/>
              <a:t>resources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200" b="1" dirty="0" smtClean="0"/>
              <a:t>NGOs</a:t>
            </a:r>
            <a:r>
              <a:rPr lang="en-GB" sz="1200" dirty="0"/>
              <a:t> promoting sustainable </a:t>
            </a:r>
            <a:r>
              <a:rPr lang="en-GB" sz="1200" dirty="0" smtClean="0"/>
              <a:t>fisheries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200" b="1" dirty="0"/>
              <a:t>General public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GB" sz="11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GB" sz="1100" b="1" dirty="0" err="1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88024" y="2099988"/>
            <a:ext cx="1882552" cy="4929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125E8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25E8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25E8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25E8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25E8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2000" b="1" u="sng" dirty="0" err="1" smtClean="0"/>
              <a:t>FishSource</a:t>
            </a:r>
            <a:endParaRPr lang="en-GB" sz="2000" b="1" u="sng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200" b="1" dirty="0" smtClean="0"/>
              <a:t>Seafood Industry (suppliers and retailers)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200" b="1" dirty="0"/>
              <a:t>Researchers and </a:t>
            </a:r>
            <a:r>
              <a:rPr lang="en-GB" sz="1200" dirty="0"/>
              <a:t>Officers working on global </a:t>
            </a:r>
            <a:r>
              <a:rPr lang="en-GB" sz="1200" b="1" dirty="0"/>
              <a:t>analyses on state of fishery resources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200" b="1" dirty="0"/>
              <a:t>NGOs</a:t>
            </a:r>
            <a:r>
              <a:rPr lang="en-GB" sz="1200" dirty="0"/>
              <a:t> promoting sustainable fisheries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GB" sz="1100" b="1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18847" y="2099988"/>
            <a:ext cx="1882552" cy="4929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125E8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25E8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25E8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25E8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25E8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2000" b="1" u="sng" dirty="0" smtClean="0"/>
              <a:t>RAM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200" b="1" dirty="0" smtClean="0"/>
              <a:t>Researchers </a:t>
            </a:r>
            <a:r>
              <a:rPr lang="en-GB" sz="1200" b="1" dirty="0"/>
              <a:t>and </a:t>
            </a:r>
            <a:r>
              <a:rPr lang="en-GB" sz="1200" dirty="0"/>
              <a:t>Officers working on global </a:t>
            </a:r>
            <a:r>
              <a:rPr lang="en-GB" sz="1200" b="1" dirty="0"/>
              <a:t>analyses on state of fishery resources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200" b="1" dirty="0"/>
              <a:t>NGOs</a:t>
            </a:r>
            <a:r>
              <a:rPr lang="en-GB" sz="1200" dirty="0"/>
              <a:t> promoting sustainable </a:t>
            </a:r>
            <a:r>
              <a:rPr lang="en-GB" sz="1200" dirty="0" smtClean="0"/>
              <a:t>fisheries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200" dirty="0" smtClean="0"/>
              <a:t> </a:t>
            </a:r>
            <a:r>
              <a:rPr lang="en-GB" sz="1200" b="1" dirty="0" smtClean="0"/>
              <a:t>National agencies</a:t>
            </a:r>
            <a:endParaRPr lang="en-GB" sz="1200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GB" sz="11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126876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25E89"/>
                </a:solidFill>
              </a:rPr>
              <a:t>The data providers would be the first audience of the GRSF (including their own primary audience through their portals); </a:t>
            </a:r>
            <a:r>
              <a:rPr lang="en-US" dirty="0" smtClean="0">
                <a:solidFill>
                  <a:srgbClr val="125E89"/>
                </a:solidFill>
              </a:rPr>
              <a:t>if </a:t>
            </a:r>
            <a:r>
              <a:rPr lang="en-US" dirty="0">
                <a:solidFill>
                  <a:srgbClr val="125E89"/>
                </a:solidFill>
              </a:rPr>
              <a:t>successful it may expand to the following </a:t>
            </a:r>
            <a:r>
              <a:rPr lang="en-US" dirty="0" smtClean="0">
                <a:solidFill>
                  <a:srgbClr val="125E89"/>
                </a:solidFill>
              </a:rPr>
              <a:t>audiences with their own requirements </a:t>
            </a:r>
            <a:endParaRPr lang="en-GB" dirty="0">
              <a:solidFill>
                <a:srgbClr val="125E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30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Main sources of Information </a:t>
            </a:r>
            <a:endParaRPr lang="en-GB" sz="3200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715343" y="1916832"/>
            <a:ext cx="7713315" cy="4641580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srgbClr val="7030A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>
              <a:solidFill>
                <a:srgbClr val="7030A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7030A0"/>
                </a:solidFill>
              </a:rPr>
              <a:t>Fisheries </a:t>
            </a:r>
            <a:r>
              <a:rPr lang="en-GB" sz="2400" b="1" dirty="0">
                <a:solidFill>
                  <a:srgbClr val="7030A0"/>
                </a:solidFill>
              </a:rPr>
              <a:t>and Resources Monitoring System (FIRMS</a:t>
            </a:r>
            <a:r>
              <a:rPr lang="en-GB" sz="2400" b="1" dirty="0" smtClean="0">
                <a:solidFill>
                  <a:srgbClr val="7030A0"/>
                </a:solidFill>
              </a:rPr>
              <a:t>)</a:t>
            </a:r>
            <a:br>
              <a:rPr lang="en-GB" sz="2400" b="1" dirty="0" smtClean="0">
                <a:solidFill>
                  <a:srgbClr val="7030A0"/>
                </a:solidFill>
              </a:rPr>
            </a:br>
            <a:endParaRPr lang="en-GB" sz="2400" b="1" dirty="0">
              <a:solidFill>
                <a:srgbClr val="7030A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7030A0"/>
                </a:solidFill>
              </a:rPr>
              <a:t>RAM </a:t>
            </a:r>
            <a:r>
              <a:rPr lang="en-GB" sz="2400" b="1" dirty="0" smtClean="0">
                <a:solidFill>
                  <a:srgbClr val="7030A0"/>
                </a:solidFill>
              </a:rPr>
              <a:t>Legacy Stock Assessment Database</a:t>
            </a:r>
            <a:br>
              <a:rPr lang="en-GB" sz="2400" b="1" dirty="0" smtClean="0">
                <a:solidFill>
                  <a:srgbClr val="7030A0"/>
                </a:solidFill>
              </a:rPr>
            </a:br>
            <a:endParaRPr lang="en-GB" sz="2400" b="1" dirty="0">
              <a:solidFill>
                <a:srgbClr val="7030A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err="1" smtClean="0">
                <a:solidFill>
                  <a:srgbClr val="7030A0"/>
                </a:solidFill>
              </a:rPr>
              <a:t>FishSource</a:t>
            </a:r>
            <a:r>
              <a:rPr lang="en-GB" sz="2400" b="1" dirty="0" smtClean="0">
                <a:solidFill>
                  <a:srgbClr val="7030A0"/>
                </a:solidFill>
              </a:rPr>
              <a:t/>
            </a:r>
            <a:br>
              <a:rPr lang="en-GB" sz="2400" b="1" dirty="0" smtClean="0">
                <a:solidFill>
                  <a:srgbClr val="7030A0"/>
                </a:solidFill>
              </a:rPr>
            </a:br>
            <a:endParaRPr lang="en-GB" sz="2400" b="1" dirty="0">
              <a:solidFill>
                <a:srgbClr val="7030A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err="1" smtClean="0">
                <a:solidFill>
                  <a:srgbClr val="7030A0"/>
                </a:solidFill>
              </a:rPr>
              <a:t>FishBase</a:t>
            </a:r>
            <a:endParaRPr lang="en-GB" sz="2400" b="1" dirty="0">
              <a:solidFill>
                <a:srgbClr val="7030A0"/>
              </a:solidFill>
            </a:endParaRPr>
          </a:p>
          <a:p>
            <a:endParaRPr lang="en-US" sz="2400" b="1" dirty="0">
              <a:solidFill>
                <a:srgbClr val="7030A0"/>
              </a:solidFill>
            </a:endParaRPr>
          </a:p>
        </p:txBody>
      </p:sp>
      <p:pic>
        <p:nvPicPr>
          <p:cNvPr id="6" name="Picture 2" descr="http://www.fishbase.org/images/gifs/fblogo_new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625188"/>
            <a:ext cx="1339958" cy="468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FishSour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265" y="4846246"/>
            <a:ext cx="1574711" cy="526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figisapps.fao.org/FIGISwiki/images/FIRMS_logo_transparent_200px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861048"/>
            <a:ext cx="1427431" cy="665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://ramlegacy.marinebiodiversity.ca/log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640928"/>
            <a:ext cx="2232248" cy="46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43608" y="2348880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tx2"/>
                </a:solidFill>
              </a:rPr>
              <a:t>Comprehensive </a:t>
            </a:r>
            <a:r>
              <a:rPr lang="en-GB" b="1" dirty="0">
                <a:solidFill>
                  <a:schemeClr val="tx2"/>
                </a:solidFill>
              </a:rPr>
              <a:t>and shared global reference set of </a:t>
            </a:r>
            <a:endParaRPr lang="en-GB" b="1" dirty="0" smtClean="0">
              <a:solidFill>
                <a:schemeClr val="tx2"/>
              </a:solidFill>
            </a:endParaRPr>
          </a:p>
          <a:p>
            <a:pPr algn="ctr"/>
            <a:r>
              <a:rPr lang="en-GB" b="1" dirty="0" smtClean="0">
                <a:solidFill>
                  <a:schemeClr val="tx2"/>
                </a:solidFill>
              </a:rPr>
              <a:t>stocks </a:t>
            </a:r>
            <a:r>
              <a:rPr lang="en-GB" b="1" dirty="0">
                <a:solidFill>
                  <a:schemeClr val="tx2"/>
                </a:solidFill>
              </a:rPr>
              <a:t>and fisheries records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sz="1600" dirty="0" smtClean="0">
                <a:solidFill>
                  <a:schemeClr val="tx2"/>
                </a:solidFill>
              </a:rPr>
              <a:t> </a:t>
            </a:r>
            <a:br>
              <a:rPr lang="en-GB" sz="1600" dirty="0" smtClean="0">
                <a:solidFill>
                  <a:schemeClr val="tx2"/>
                </a:solidFill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23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Other Sources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7" y="1556792"/>
            <a:ext cx="820891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125E89"/>
                </a:solidFill>
              </a:rPr>
              <a:t>Chimaera (Portal to South West Indian Ocean Fisheries data)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125E89"/>
                </a:solidFill>
              </a:rPr>
              <a:t>Fisheries Linked Open Data (FLOD)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rgbClr val="125E89"/>
                </a:solidFill>
              </a:rPr>
              <a:t>iMarine </a:t>
            </a:r>
            <a:r>
              <a:rPr lang="en-GB" sz="2400" b="1" dirty="0">
                <a:solidFill>
                  <a:srgbClr val="125E89"/>
                </a:solidFill>
              </a:rPr>
              <a:t>Top Level Ontology (TLO) </a:t>
            </a:r>
            <a:r>
              <a:rPr lang="en-GB" sz="2400" b="1" dirty="0" smtClean="0">
                <a:solidFill>
                  <a:srgbClr val="125E89"/>
                </a:solidFill>
              </a:rPr>
              <a:t>Warehouse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125E89"/>
                </a:solidFill>
              </a:rPr>
              <a:t>Geospatial data </a:t>
            </a:r>
            <a:r>
              <a:rPr lang="en-US" sz="2000" dirty="0">
                <a:solidFill>
                  <a:srgbClr val="125E89"/>
                </a:solidFill>
              </a:rPr>
              <a:t>(EEZ, FAO major fishing areas, etc.)</a:t>
            </a:r>
            <a:endParaRPr lang="en-GB" sz="2000" dirty="0">
              <a:solidFill>
                <a:srgbClr val="125E89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125E89"/>
                </a:solidFill>
              </a:rPr>
              <a:t>iMarine species data from providers </a:t>
            </a:r>
            <a:r>
              <a:rPr lang="en-US" sz="2000" dirty="0" smtClean="0">
                <a:solidFill>
                  <a:srgbClr val="125E89"/>
                </a:solidFill>
              </a:rPr>
              <a:t>(FAO-ASFIS, GBIF, ITIS, OBIS, </a:t>
            </a:r>
            <a:r>
              <a:rPr lang="en-US" sz="2000" dirty="0" err="1" smtClean="0">
                <a:solidFill>
                  <a:srgbClr val="125E89"/>
                </a:solidFill>
              </a:rPr>
              <a:t>WoRMS,etc</a:t>
            </a:r>
            <a:r>
              <a:rPr lang="en-US" sz="2000" dirty="0" smtClean="0">
                <a:solidFill>
                  <a:srgbClr val="125E89"/>
                </a:solidFill>
              </a:rPr>
              <a:t>.)</a:t>
            </a:r>
            <a:endParaRPr lang="en-GB" sz="2000" dirty="0" smtClean="0">
              <a:solidFill>
                <a:srgbClr val="125E89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400" b="1" dirty="0">
              <a:solidFill>
                <a:srgbClr val="125E89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286000" y="3717032"/>
            <a:ext cx="65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125E8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Supporting applications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47936" y="4653136"/>
            <a:ext cx="67225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rgbClr val="125E89"/>
                </a:solidFill>
              </a:rPr>
              <a:t>COMET </a:t>
            </a:r>
            <a:r>
              <a:rPr lang="en-GB" sz="2400" b="1" dirty="0">
                <a:solidFill>
                  <a:srgbClr val="125E89"/>
                </a:solidFill>
              </a:rPr>
              <a:t>(mapping services)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rgbClr val="125E89"/>
                </a:solidFill>
              </a:rPr>
              <a:t>COTRIX (Code lists management)</a:t>
            </a:r>
            <a:endParaRPr lang="en-GB" sz="2400" b="1" dirty="0">
              <a:solidFill>
                <a:srgbClr val="125E89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125E89"/>
                </a:solidFill>
              </a:rPr>
              <a:t>GRADE (FLOD maintenance)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125E89"/>
                </a:solidFill>
              </a:rPr>
              <a:t>iMarine data mining and annotations capacities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400" b="1" dirty="0" err="1">
                <a:solidFill>
                  <a:srgbClr val="125E89"/>
                </a:solidFill>
              </a:rPr>
              <a:t>MatWare</a:t>
            </a:r>
            <a:endParaRPr lang="en-GB" sz="2400" b="1" dirty="0" smtClean="0">
              <a:solidFill>
                <a:srgbClr val="125E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26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The GRSF overall architecture</a:t>
            </a:r>
            <a:endParaRPr lang="it-IT" sz="2800" dirty="0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35496" y="148923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urved Up Arrow 5"/>
          <p:cNvSpPr/>
          <p:nvPr/>
        </p:nvSpPr>
        <p:spPr>
          <a:xfrm>
            <a:off x="3083496" y="5229200"/>
            <a:ext cx="2496616" cy="792088"/>
          </a:xfrm>
          <a:prstGeom prst="curvedUp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7" name="Flowchart: Multidocument 6"/>
          <p:cNvSpPr/>
          <p:nvPr/>
        </p:nvSpPr>
        <p:spPr>
          <a:xfrm>
            <a:off x="5004048" y="4005064"/>
            <a:ext cx="2376264" cy="864096"/>
          </a:xfrm>
          <a:prstGeom prst="flowChartMultidocumen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GRSF records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 rot="10800000">
            <a:off x="5874680" y="3442111"/>
            <a:ext cx="635000" cy="406400"/>
          </a:xfrm>
          <a:prstGeom prst="down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Cloud 8"/>
          <p:cNvSpPr/>
          <p:nvPr/>
        </p:nvSpPr>
        <p:spPr>
          <a:xfrm>
            <a:off x="5040052" y="2209727"/>
            <a:ext cx="2304256" cy="1008112"/>
          </a:xfrm>
          <a:prstGeom prst="cloud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Web services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6228020"/>
            <a:ext cx="7809317" cy="307777"/>
          </a:xfrm>
          <a:prstGeom prst="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dirty="0" smtClean="0"/>
              <a:t>Documentation: </a:t>
            </a:r>
            <a:r>
              <a:rPr lang="en-GB" sz="1400" dirty="0" smtClean="0">
                <a:hlinkClick r:id="rId8"/>
              </a:rPr>
              <a:t>https</a:t>
            </a:r>
            <a:r>
              <a:rPr lang="en-GB" sz="1400" dirty="0">
                <a:hlinkClick r:id="rId8"/>
              </a:rPr>
              <a:t>://</a:t>
            </a:r>
            <a:r>
              <a:rPr lang="en-GB" sz="1400" dirty="0" smtClean="0">
                <a:hlinkClick r:id="rId8"/>
              </a:rPr>
              <a:t>support.d4science.org/projects/stocksandfisherieskb/wiki/GRSF_KB</a:t>
            </a:r>
            <a:r>
              <a:rPr lang="en-GB" sz="1400" dirty="0" smtClean="0"/>
              <a:t> (GRSF Wiki)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4758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The GRSF Database</a:t>
            </a:r>
            <a:endParaRPr lang="it-IT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556792"/>
            <a:ext cx="850728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25E89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125E89"/>
                </a:solidFill>
              </a:rPr>
              <a:t>The GRSF Database will </a:t>
            </a:r>
            <a:r>
              <a:rPr lang="en-US" dirty="0" smtClean="0">
                <a:solidFill>
                  <a:srgbClr val="125E89"/>
                </a:solidFill>
              </a:rPr>
              <a:t>contain mandatory and </a:t>
            </a:r>
            <a:r>
              <a:rPr lang="en-US" dirty="0">
                <a:solidFill>
                  <a:srgbClr val="125E89"/>
                </a:solidFill>
              </a:rPr>
              <a:t>o</a:t>
            </a:r>
            <a:r>
              <a:rPr lang="en-US" dirty="0" smtClean="0">
                <a:solidFill>
                  <a:srgbClr val="125E89"/>
                </a:solidFill>
              </a:rPr>
              <a:t>ptional </a:t>
            </a:r>
            <a:r>
              <a:rPr lang="en-US" dirty="0">
                <a:solidFill>
                  <a:srgbClr val="125E89"/>
                </a:solidFill>
              </a:rPr>
              <a:t>elements </a:t>
            </a:r>
            <a:endParaRPr lang="en-US" dirty="0" smtClean="0">
              <a:solidFill>
                <a:srgbClr val="125E89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125E89"/>
                </a:solidFill>
              </a:rPr>
              <a:t>All GRFS content is referenced against sources of </a:t>
            </a:r>
            <a:r>
              <a:rPr lang="en-US" dirty="0">
                <a:solidFill>
                  <a:srgbClr val="125E89"/>
                </a:solidFill>
              </a:rPr>
              <a:t>information; including ownership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125E89"/>
                </a:solidFill>
              </a:rPr>
              <a:t>All GRFS content should be published with relevant licenses</a:t>
            </a:r>
            <a:r>
              <a:rPr lang="en-US" dirty="0" smtClean="0">
                <a:solidFill>
                  <a:srgbClr val="125E89"/>
                </a:solidFill>
              </a:rPr>
              <a:t/>
            </a:r>
            <a:br>
              <a:rPr lang="en-US" dirty="0" smtClean="0">
                <a:solidFill>
                  <a:srgbClr val="125E89"/>
                </a:solidFill>
              </a:rPr>
            </a:br>
            <a:endParaRPr lang="en-US" dirty="0" smtClean="0">
              <a:solidFill>
                <a:srgbClr val="125E89"/>
              </a:solidFill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125E89"/>
                </a:solidFill>
              </a:rPr>
              <a:t>Standards: except for </a:t>
            </a:r>
            <a:r>
              <a:rPr lang="en-GB" dirty="0" smtClean="0">
                <a:solidFill>
                  <a:srgbClr val="125E89"/>
                </a:solidFill>
              </a:rPr>
              <a:t>descriptive </a:t>
            </a:r>
            <a:r>
              <a:rPr lang="en-GB" dirty="0">
                <a:solidFill>
                  <a:srgbClr val="125E89"/>
                </a:solidFill>
              </a:rPr>
              <a:t>content, each field of </a:t>
            </a:r>
            <a:r>
              <a:rPr lang="en-GB" dirty="0" smtClean="0">
                <a:solidFill>
                  <a:srgbClr val="125E89"/>
                </a:solidFill>
              </a:rPr>
              <a:t>a GRSF record </a:t>
            </a:r>
            <a:r>
              <a:rPr lang="en-GB" dirty="0">
                <a:solidFill>
                  <a:srgbClr val="125E89"/>
                </a:solidFill>
              </a:rPr>
              <a:t>must be compliant with a standard, </a:t>
            </a:r>
            <a:r>
              <a:rPr lang="en-GB" dirty="0" smtClean="0">
                <a:solidFill>
                  <a:srgbClr val="125E89"/>
                </a:solidFill>
              </a:rPr>
              <a:t>possibly adopting </a:t>
            </a:r>
            <a:r>
              <a:rPr lang="en-GB" dirty="0">
                <a:solidFill>
                  <a:srgbClr val="125E89"/>
                </a:solidFill>
              </a:rPr>
              <a:t>international classifications recognized and/or maintained by FAO (e.g. ISO3 country code, ASFIS 3-Alpha code, ISSCFG</a:t>
            </a:r>
            <a:r>
              <a:rPr lang="en-GB" dirty="0" smtClean="0">
                <a:solidFill>
                  <a:srgbClr val="125E89"/>
                </a:solidFill>
              </a:rPr>
              <a:t>)</a:t>
            </a:r>
            <a:endParaRPr lang="en-GB" dirty="0">
              <a:solidFill>
                <a:srgbClr val="125E89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125E89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rgbClr val="125E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01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>
            <a:lumMod val="40000"/>
            <a:lumOff val="60000"/>
          </a:schemeClr>
        </a:solidFill>
        <a:ln>
          <a:solidFill>
            <a:schemeClr val="tx2">
              <a:lumMod val="20000"/>
              <a:lumOff val="80000"/>
            </a:schemeClr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3184</TotalTime>
  <Words>1278</Words>
  <Application>Microsoft Office PowerPoint</Application>
  <PresentationFormat>On-screen Show (4:3)</PresentationFormat>
  <Paragraphs>253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ＭＳ Ｐゴシック</vt:lpstr>
      <vt:lpstr>Arial</vt:lpstr>
      <vt:lpstr>Calibri</vt:lpstr>
      <vt:lpstr>Symbol</vt:lpstr>
      <vt:lpstr>Tahoma</vt:lpstr>
      <vt:lpstr>Wingdings</vt:lpstr>
      <vt:lpstr>Presentation</vt:lpstr>
      <vt:lpstr>Global Record of Stocks and Fisheries Requirements and scenarios following the BB TWG meeting (March 2016)</vt:lpstr>
      <vt:lpstr>Outline</vt:lpstr>
      <vt:lpstr>Global Record of Stocks and Fisheries </vt:lpstr>
      <vt:lpstr>GRSF Overall objectives</vt:lpstr>
      <vt:lpstr>Potential audiences</vt:lpstr>
      <vt:lpstr>Main sources of Information </vt:lpstr>
      <vt:lpstr>Other Sources</vt:lpstr>
      <vt:lpstr>The GRSF overall architecture</vt:lpstr>
      <vt:lpstr>The GRSF Database</vt:lpstr>
      <vt:lpstr>The GRSF Database Elements for Stock records</vt:lpstr>
      <vt:lpstr>The GRSF Database Elements for Fishery records</vt:lpstr>
      <vt:lpstr>The GRSF Database  Unique Identifiers</vt:lpstr>
      <vt:lpstr>The Content Management System (CMS)</vt:lpstr>
      <vt:lpstr>The GRSF Knowledge Base (KB)</vt:lpstr>
      <vt:lpstr>Competency questions</vt:lpstr>
      <vt:lpstr>Sustainability (1)</vt:lpstr>
      <vt:lpstr>Sustainability (2)</vt:lpstr>
      <vt:lpstr>Activities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Record of Stocks and Fisheries</dc:title>
  <dc:creator>Aureliano.Gentile@fao.org</dc:creator>
  <cp:keywords>GRSF</cp:keywords>
  <cp:lastModifiedBy>Gentile, Aureliano (FIPS)</cp:lastModifiedBy>
  <cp:revision>259</cp:revision>
  <dcterms:created xsi:type="dcterms:W3CDTF">2015-09-01T10:33:30Z</dcterms:created>
  <dcterms:modified xsi:type="dcterms:W3CDTF">2016-05-20T15:53:18Z</dcterms:modified>
</cp:coreProperties>
</file>