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41"/>
  </p:notesMasterIdLst>
  <p:handoutMasterIdLst>
    <p:handoutMasterId r:id="rId42"/>
  </p:handoutMasterIdLst>
  <p:sldIdLst>
    <p:sldId id="345" r:id="rId2"/>
    <p:sldId id="465" r:id="rId3"/>
    <p:sldId id="441" r:id="rId4"/>
    <p:sldId id="344" r:id="rId5"/>
    <p:sldId id="434" r:id="rId6"/>
    <p:sldId id="440" r:id="rId7"/>
    <p:sldId id="435" r:id="rId8"/>
    <p:sldId id="436" r:id="rId9"/>
    <p:sldId id="437" r:id="rId10"/>
    <p:sldId id="439" r:id="rId11"/>
    <p:sldId id="473" r:id="rId12"/>
    <p:sldId id="438" r:id="rId13"/>
    <p:sldId id="452" r:id="rId14"/>
    <p:sldId id="472" r:id="rId15"/>
    <p:sldId id="442" r:id="rId16"/>
    <p:sldId id="443" r:id="rId17"/>
    <p:sldId id="444" r:id="rId18"/>
    <p:sldId id="445" r:id="rId19"/>
    <p:sldId id="446" r:id="rId20"/>
    <p:sldId id="447" r:id="rId21"/>
    <p:sldId id="468" r:id="rId22"/>
    <p:sldId id="449" r:id="rId23"/>
    <p:sldId id="469" r:id="rId24"/>
    <p:sldId id="470" r:id="rId25"/>
    <p:sldId id="464" r:id="rId26"/>
    <p:sldId id="454" r:id="rId27"/>
    <p:sldId id="455" r:id="rId28"/>
    <p:sldId id="456" r:id="rId29"/>
    <p:sldId id="457" r:id="rId30"/>
    <p:sldId id="458" r:id="rId31"/>
    <p:sldId id="459" r:id="rId32"/>
    <p:sldId id="460" r:id="rId33"/>
    <p:sldId id="461" r:id="rId34"/>
    <p:sldId id="462" r:id="rId35"/>
    <p:sldId id="466" r:id="rId36"/>
    <p:sldId id="426" r:id="rId37"/>
    <p:sldId id="428" r:id="rId38"/>
    <p:sldId id="429" r:id="rId39"/>
    <p:sldId id="46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E89"/>
    <a:srgbClr val="F19126"/>
    <a:srgbClr val="BFBFBF"/>
    <a:srgbClr val="000000"/>
    <a:srgbClr val="009193"/>
    <a:srgbClr val="FF992B"/>
    <a:srgbClr val="76D6FF"/>
    <a:srgbClr val="00BAFD"/>
    <a:srgbClr val="4DD8FF"/>
    <a:srgbClr val="FFDB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7" autoAdjust="0"/>
    <p:restoredTop sz="85088" autoAdjust="0"/>
  </p:normalViewPr>
  <p:slideViewPr>
    <p:cSldViewPr>
      <p:cViewPr varScale="1">
        <p:scale>
          <a:sx n="109" d="100"/>
          <a:sy n="109" d="100"/>
        </p:scale>
        <p:origin x="1794" y="102"/>
      </p:cViewPr>
      <p:guideLst>
        <p:guide orient="horz" pos="2160"/>
        <p:guide pos="2880"/>
      </p:guideLst>
    </p:cSldViewPr>
  </p:slideViewPr>
  <p:outlineViewPr>
    <p:cViewPr>
      <p:scale>
        <a:sx n="33" d="100"/>
        <a:sy n="33" d="100"/>
      </p:scale>
      <p:origin x="0" y="-378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DA925D-AA7E-480C-9EAF-4BAF082429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6AB8DBA8-411F-4848-87AF-CECBE1652AF7}">
      <dgm:prSet phldrT="[Text]"/>
      <dgm:spPr/>
      <dgm:t>
        <a:bodyPr/>
        <a:lstStyle/>
        <a:p>
          <a:r>
            <a:rPr lang="en-GB" dirty="0" smtClean="0"/>
            <a:t>PACKAGE DEPENDENCIES</a:t>
          </a:r>
          <a:endParaRPr lang="en-GB" dirty="0"/>
        </a:p>
      </dgm:t>
    </dgm:pt>
    <dgm:pt modelId="{68A344FA-E66D-4426-B092-B5131D6129EA}" type="parTrans" cxnId="{398966D9-C323-4BFE-AEFB-9F8CF26F20E7}">
      <dgm:prSet/>
      <dgm:spPr/>
      <dgm:t>
        <a:bodyPr/>
        <a:lstStyle/>
        <a:p>
          <a:endParaRPr lang="en-GB"/>
        </a:p>
      </dgm:t>
    </dgm:pt>
    <dgm:pt modelId="{E4706213-0B9C-4365-BFF6-A7170BA0A478}" type="sibTrans" cxnId="{398966D9-C323-4BFE-AEFB-9F8CF26F20E7}">
      <dgm:prSet/>
      <dgm:spPr/>
      <dgm:t>
        <a:bodyPr/>
        <a:lstStyle/>
        <a:p>
          <a:endParaRPr lang="en-GB"/>
        </a:p>
      </dgm:t>
    </dgm:pt>
    <dgm:pt modelId="{D642276F-F1DF-4BB1-B4CA-051796C2387A}">
      <dgm:prSet phldrT="[Text]"/>
      <dgm:spPr/>
      <dgm:t>
        <a:bodyPr/>
        <a:lstStyle/>
        <a:p>
          <a:r>
            <a:rPr lang="en-GB" dirty="0" smtClean="0"/>
            <a:t>INPUTS DEFINITION &amp;  INTERNAL VARIABLES</a:t>
          </a:r>
          <a:endParaRPr lang="en-GB" dirty="0"/>
        </a:p>
      </dgm:t>
    </dgm:pt>
    <dgm:pt modelId="{7D4A8D45-AA99-47B2-BB83-2A186FC418DF}" type="parTrans" cxnId="{46DA4DFF-D066-47D3-8265-ACB011D3957D}">
      <dgm:prSet/>
      <dgm:spPr/>
      <dgm:t>
        <a:bodyPr/>
        <a:lstStyle/>
        <a:p>
          <a:endParaRPr lang="en-GB"/>
        </a:p>
      </dgm:t>
    </dgm:pt>
    <dgm:pt modelId="{1AE9D6BF-EB14-4D2B-BB45-2FF5C79A5F7F}" type="sibTrans" cxnId="{46DA4DFF-D066-47D3-8265-ACB011D3957D}">
      <dgm:prSet/>
      <dgm:spPr/>
      <dgm:t>
        <a:bodyPr/>
        <a:lstStyle/>
        <a:p>
          <a:endParaRPr lang="en-GB"/>
        </a:p>
      </dgm:t>
    </dgm:pt>
    <dgm:pt modelId="{BC7D8EF7-4F3E-4CB5-83D3-7F87D9B06552}">
      <dgm:prSet phldrT="[Text]"/>
      <dgm:spPr/>
      <dgm:t>
        <a:bodyPr/>
        <a:lstStyle/>
        <a:p>
          <a:r>
            <a:rPr lang="en-GB" dirty="0" smtClean="0"/>
            <a:t>BUSINESS FUNCTIONS </a:t>
          </a:r>
          <a:endParaRPr lang="en-GB" dirty="0"/>
        </a:p>
      </dgm:t>
    </dgm:pt>
    <dgm:pt modelId="{0479B88C-F2F2-4AD7-B995-D519C2583535}" type="parTrans" cxnId="{68588EF1-76E0-4D81-BB0A-1FA04486983D}">
      <dgm:prSet/>
      <dgm:spPr/>
      <dgm:t>
        <a:bodyPr/>
        <a:lstStyle/>
        <a:p>
          <a:endParaRPr lang="en-GB"/>
        </a:p>
      </dgm:t>
    </dgm:pt>
    <dgm:pt modelId="{D723B076-F482-43DE-A04F-9FF9767F696C}" type="sibTrans" cxnId="{68588EF1-76E0-4D81-BB0A-1FA04486983D}">
      <dgm:prSet/>
      <dgm:spPr/>
      <dgm:t>
        <a:bodyPr/>
        <a:lstStyle/>
        <a:p>
          <a:endParaRPr lang="en-GB"/>
        </a:p>
      </dgm:t>
    </dgm:pt>
    <dgm:pt modelId="{C9D69B90-D83D-4E6B-B683-B3B46C06FA9C}">
      <dgm:prSet phldrT="[Text]"/>
      <dgm:spPr/>
      <dgm:t>
        <a:bodyPr/>
        <a:lstStyle/>
        <a:p>
          <a:r>
            <a:rPr lang="en-GB" dirty="0" smtClean="0"/>
            <a:t>BUSINESS ALGORITHM</a:t>
          </a:r>
          <a:endParaRPr lang="en-GB" dirty="0"/>
        </a:p>
      </dgm:t>
    </dgm:pt>
    <dgm:pt modelId="{418CB333-440E-4EB3-B233-F030DD75C1A5}" type="parTrans" cxnId="{DD18B290-8D49-4DA1-AE3A-942C05B43B9D}">
      <dgm:prSet/>
      <dgm:spPr/>
      <dgm:t>
        <a:bodyPr/>
        <a:lstStyle/>
        <a:p>
          <a:endParaRPr lang="en-GB"/>
        </a:p>
      </dgm:t>
    </dgm:pt>
    <dgm:pt modelId="{68AC9FE2-F65C-44F1-8140-293F2A44ACCF}" type="sibTrans" cxnId="{DD18B290-8D49-4DA1-AE3A-942C05B43B9D}">
      <dgm:prSet/>
      <dgm:spPr/>
      <dgm:t>
        <a:bodyPr/>
        <a:lstStyle/>
        <a:p>
          <a:endParaRPr lang="en-GB"/>
        </a:p>
      </dgm:t>
    </dgm:pt>
    <dgm:pt modelId="{BB29D4B8-22B6-410A-B3EF-615FB995BB88}">
      <dgm:prSet/>
      <dgm:spPr/>
      <dgm:t>
        <a:bodyPr/>
        <a:lstStyle/>
        <a:p>
          <a:r>
            <a:rPr lang="en-GB" dirty="0" smtClean="0"/>
            <a:t>OUTPUT DEFINITION</a:t>
          </a:r>
          <a:endParaRPr lang="en-GB" dirty="0"/>
        </a:p>
      </dgm:t>
    </dgm:pt>
    <dgm:pt modelId="{AD1BA0C9-B46D-400C-9EBA-4CF9AE34688B}" type="parTrans" cxnId="{30A76988-BF8A-4CB9-8BE9-F2DB0963ED15}">
      <dgm:prSet/>
      <dgm:spPr/>
      <dgm:t>
        <a:bodyPr/>
        <a:lstStyle/>
        <a:p>
          <a:endParaRPr lang="en-GB"/>
        </a:p>
      </dgm:t>
    </dgm:pt>
    <dgm:pt modelId="{2C5D043F-4146-4D1E-88E3-BC348D0E9FB6}" type="sibTrans" cxnId="{30A76988-BF8A-4CB9-8BE9-F2DB0963ED15}">
      <dgm:prSet/>
      <dgm:spPr/>
      <dgm:t>
        <a:bodyPr/>
        <a:lstStyle/>
        <a:p>
          <a:endParaRPr lang="en-GB"/>
        </a:p>
      </dgm:t>
    </dgm:pt>
    <dgm:pt modelId="{369672AF-CFE0-4206-9A98-5D4A7B8BA3D6}" type="pres">
      <dgm:prSet presAssocID="{10DA925D-AA7E-480C-9EAF-4BAF0824293B}" presName="linear" presStyleCnt="0">
        <dgm:presLayoutVars>
          <dgm:dir/>
          <dgm:animLvl val="lvl"/>
          <dgm:resizeHandles val="exact"/>
        </dgm:presLayoutVars>
      </dgm:prSet>
      <dgm:spPr/>
      <dgm:t>
        <a:bodyPr/>
        <a:lstStyle/>
        <a:p>
          <a:endParaRPr lang="en-GB"/>
        </a:p>
      </dgm:t>
    </dgm:pt>
    <dgm:pt modelId="{C4678CB5-3270-4DF6-A4B8-BCBA0C12B8EE}" type="pres">
      <dgm:prSet presAssocID="{6AB8DBA8-411F-4848-87AF-CECBE1652AF7}" presName="parentLin" presStyleCnt="0"/>
      <dgm:spPr/>
    </dgm:pt>
    <dgm:pt modelId="{21AD6193-9ED1-4A59-AC5F-3A5676BAFE1F}" type="pres">
      <dgm:prSet presAssocID="{6AB8DBA8-411F-4848-87AF-CECBE1652AF7}" presName="parentLeftMargin" presStyleLbl="node1" presStyleIdx="0" presStyleCnt="5"/>
      <dgm:spPr/>
      <dgm:t>
        <a:bodyPr/>
        <a:lstStyle/>
        <a:p>
          <a:endParaRPr lang="en-GB"/>
        </a:p>
      </dgm:t>
    </dgm:pt>
    <dgm:pt modelId="{921E8005-18D7-4462-88E6-7B2B2E513B14}" type="pres">
      <dgm:prSet presAssocID="{6AB8DBA8-411F-4848-87AF-CECBE1652AF7}" presName="parentText" presStyleLbl="node1" presStyleIdx="0" presStyleCnt="5">
        <dgm:presLayoutVars>
          <dgm:chMax val="0"/>
          <dgm:bulletEnabled val="1"/>
        </dgm:presLayoutVars>
      </dgm:prSet>
      <dgm:spPr/>
      <dgm:t>
        <a:bodyPr/>
        <a:lstStyle/>
        <a:p>
          <a:endParaRPr lang="en-GB"/>
        </a:p>
      </dgm:t>
    </dgm:pt>
    <dgm:pt modelId="{0FA2C5C2-9705-412F-A690-F6B38EFC20F9}" type="pres">
      <dgm:prSet presAssocID="{6AB8DBA8-411F-4848-87AF-CECBE1652AF7}" presName="negativeSpace" presStyleCnt="0"/>
      <dgm:spPr/>
    </dgm:pt>
    <dgm:pt modelId="{E47B75EB-00E4-443A-B714-9B3E3472428F}" type="pres">
      <dgm:prSet presAssocID="{6AB8DBA8-411F-4848-87AF-CECBE1652AF7}" presName="childText" presStyleLbl="conFgAcc1" presStyleIdx="0" presStyleCnt="5">
        <dgm:presLayoutVars>
          <dgm:bulletEnabled val="1"/>
        </dgm:presLayoutVars>
      </dgm:prSet>
      <dgm:spPr/>
    </dgm:pt>
    <dgm:pt modelId="{D62105AD-EBC8-474A-B416-5C0CD9C35A12}" type="pres">
      <dgm:prSet presAssocID="{E4706213-0B9C-4365-BFF6-A7170BA0A478}" presName="spaceBetweenRectangles" presStyleCnt="0"/>
      <dgm:spPr/>
    </dgm:pt>
    <dgm:pt modelId="{D1743873-EDE7-4765-BDB4-EEA5EC69DC9C}" type="pres">
      <dgm:prSet presAssocID="{D642276F-F1DF-4BB1-B4CA-051796C2387A}" presName="parentLin" presStyleCnt="0"/>
      <dgm:spPr/>
    </dgm:pt>
    <dgm:pt modelId="{8F723A7E-6570-4444-A66A-F42A4D4D4541}" type="pres">
      <dgm:prSet presAssocID="{D642276F-F1DF-4BB1-B4CA-051796C2387A}" presName="parentLeftMargin" presStyleLbl="node1" presStyleIdx="0" presStyleCnt="5"/>
      <dgm:spPr/>
      <dgm:t>
        <a:bodyPr/>
        <a:lstStyle/>
        <a:p>
          <a:endParaRPr lang="en-GB"/>
        </a:p>
      </dgm:t>
    </dgm:pt>
    <dgm:pt modelId="{874A7C62-33C3-4FD8-8085-7232E3A15ECE}" type="pres">
      <dgm:prSet presAssocID="{D642276F-F1DF-4BB1-B4CA-051796C2387A}" presName="parentText" presStyleLbl="node1" presStyleIdx="1" presStyleCnt="5">
        <dgm:presLayoutVars>
          <dgm:chMax val="0"/>
          <dgm:bulletEnabled val="1"/>
        </dgm:presLayoutVars>
      </dgm:prSet>
      <dgm:spPr/>
      <dgm:t>
        <a:bodyPr/>
        <a:lstStyle/>
        <a:p>
          <a:endParaRPr lang="en-GB"/>
        </a:p>
      </dgm:t>
    </dgm:pt>
    <dgm:pt modelId="{A6451ED6-0761-49AC-9AB5-E6FA66E38418}" type="pres">
      <dgm:prSet presAssocID="{D642276F-F1DF-4BB1-B4CA-051796C2387A}" presName="negativeSpace" presStyleCnt="0"/>
      <dgm:spPr/>
    </dgm:pt>
    <dgm:pt modelId="{81C23BEF-18EC-487B-828E-DACEE15F8FE8}" type="pres">
      <dgm:prSet presAssocID="{D642276F-F1DF-4BB1-B4CA-051796C2387A}" presName="childText" presStyleLbl="conFgAcc1" presStyleIdx="1" presStyleCnt="5">
        <dgm:presLayoutVars>
          <dgm:bulletEnabled val="1"/>
        </dgm:presLayoutVars>
      </dgm:prSet>
      <dgm:spPr/>
    </dgm:pt>
    <dgm:pt modelId="{EFA48567-D852-4FD1-93FC-15BD020FC9F4}" type="pres">
      <dgm:prSet presAssocID="{1AE9D6BF-EB14-4D2B-BB45-2FF5C79A5F7F}" presName="spaceBetweenRectangles" presStyleCnt="0"/>
      <dgm:spPr/>
    </dgm:pt>
    <dgm:pt modelId="{BAA42A44-EC22-4080-93F0-104C15D5A1B7}" type="pres">
      <dgm:prSet presAssocID="{BC7D8EF7-4F3E-4CB5-83D3-7F87D9B06552}" presName="parentLin" presStyleCnt="0"/>
      <dgm:spPr/>
    </dgm:pt>
    <dgm:pt modelId="{A867220F-7C6A-44C7-8262-9DD318D38859}" type="pres">
      <dgm:prSet presAssocID="{BC7D8EF7-4F3E-4CB5-83D3-7F87D9B06552}" presName="parentLeftMargin" presStyleLbl="node1" presStyleIdx="1" presStyleCnt="5"/>
      <dgm:spPr/>
      <dgm:t>
        <a:bodyPr/>
        <a:lstStyle/>
        <a:p>
          <a:endParaRPr lang="en-GB"/>
        </a:p>
      </dgm:t>
    </dgm:pt>
    <dgm:pt modelId="{F2A2DE9D-408A-4479-929F-446B18B49FDB}" type="pres">
      <dgm:prSet presAssocID="{BC7D8EF7-4F3E-4CB5-83D3-7F87D9B06552}" presName="parentText" presStyleLbl="node1" presStyleIdx="2" presStyleCnt="5">
        <dgm:presLayoutVars>
          <dgm:chMax val="0"/>
          <dgm:bulletEnabled val="1"/>
        </dgm:presLayoutVars>
      </dgm:prSet>
      <dgm:spPr/>
      <dgm:t>
        <a:bodyPr/>
        <a:lstStyle/>
        <a:p>
          <a:endParaRPr lang="en-GB"/>
        </a:p>
      </dgm:t>
    </dgm:pt>
    <dgm:pt modelId="{5537AB92-7567-4357-AD8A-1E679F1D5F72}" type="pres">
      <dgm:prSet presAssocID="{BC7D8EF7-4F3E-4CB5-83D3-7F87D9B06552}" presName="negativeSpace" presStyleCnt="0"/>
      <dgm:spPr/>
    </dgm:pt>
    <dgm:pt modelId="{DDE96B88-63C2-4087-9819-309304426B0F}" type="pres">
      <dgm:prSet presAssocID="{BC7D8EF7-4F3E-4CB5-83D3-7F87D9B06552}" presName="childText" presStyleLbl="conFgAcc1" presStyleIdx="2" presStyleCnt="5">
        <dgm:presLayoutVars>
          <dgm:bulletEnabled val="1"/>
        </dgm:presLayoutVars>
      </dgm:prSet>
      <dgm:spPr/>
    </dgm:pt>
    <dgm:pt modelId="{E97E6E5D-FC02-4369-9D45-348592AF1506}" type="pres">
      <dgm:prSet presAssocID="{D723B076-F482-43DE-A04F-9FF9767F696C}" presName="spaceBetweenRectangles" presStyleCnt="0"/>
      <dgm:spPr/>
    </dgm:pt>
    <dgm:pt modelId="{CE850619-C6EB-457F-8502-6EB31621A3CB}" type="pres">
      <dgm:prSet presAssocID="{C9D69B90-D83D-4E6B-B683-B3B46C06FA9C}" presName="parentLin" presStyleCnt="0"/>
      <dgm:spPr/>
    </dgm:pt>
    <dgm:pt modelId="{403A1D0D-E4FD-47AB-A067-AD79F3859274}" type="pres">
      <dgm:prSet presAssocID="{C9D69B90-D83D-4E6B-B683-B3B46C06FA9C}" presName="parentLeftMargin" presStyleLbl="node1" presStyleIdx="2" presStyleCnt="5"/>
      <dgm:spPr/>
      <dgm:t>
        <a:bodyPr/>
        <a:lstStyle/>
        <a:p>
          <a:endParaRPr lang="en-GB"/>
        </a:p>
      </dgm:t>
    </dgm:pt>
    <dgm:pt modelId="{8F87AA6B-6CBF-4C34-B5E0-84D21D0DD56F}" type="pres">
      <dgm:prSet presAssocID="{C9D69B90-D83D-4E6B-B683-B3B46C06FA9C}" presName="parentText" presStyleLbl="node1" presStyleIdx="3" presStyleCnt="5">
        <dgm:presLayoutVars>
          <dgm:chMax val="0"/>
          <dgm:bulletEnabled val="1"/>
        </dgm:presLayoutVars>
      </dgm:prSet>
      <dgm:spPr/>
      <dgm:t>
        <a:bodyPr/>
        <a:lstStyle/>
        <a:p>
          <a:endParaRPr lang="en-GB"/>
        </a:p>
      </dgm:t>
    </dgm:pt>
    <dgm:pt modelId="{8D0E44CE-FD12-4C2A-BAEF-2E7F4DF9F77D}" type="pres">
      <dgm:prSet presAssocID="{C9D69B90-D83D-4E6B-B683-B3B46C06FA9C}" presName="negativeSpace" presStyleCnt="0"/>
      <dgm:spPr/>
    </dgm:pt>
    <dgm:pt modelId="{DE9BDA7C-9331-4698-B398-3AFD8B95335E}" type="pres">
      <dgm:prSet presAssocID="{C9D69B90-D83D-4E6B-B683-B3B46C06FA9C}" presName="childText" presStyleLbl="conFgAcc1" presStyleIdx="3" presStyleCnt="5">
        <dgm:presLayoutVars>
          <dgm:bulletEnabled val="1"/>
        </dgm:presLayoutVars>
      </dgm:prSet>
      <dgm:spPr/>
    </dgm:pt>
    <dgm:pt modelId="{27A7220A-D019-4559-8991-AC5C61434D24}" type="pres">
      <dgm:prSet presAssocID="{68AC9FE2-F65C-44F1-8140-293F2A44ACCF}" presName="spaceBetweenRectangles" presStyleCnt="0"/>
      <dgm:spPr/>
    </dgm:pt>
    <dgm:pt modelId="{84F57628-BC12-4563-A910-D1FEDDDAC96B}" type="pres">
      <dgm:prSet presAssocID="{BB29D4B8-22B6-410A-B3EF-615FB995BB88}" presName="parentLin" presStyleCnt="0"/>
      <dgm:spPr/>
    </dgm:pt>
    <dgm:pt modelId="{EA30A523-AB67-40B7-944F-2227DCE9DD19}" type="pres">
      <dgm:prSet presAssocID="{BB29D4B8-22B6-410A-B3EF-615FB995BB88}" presName="parentLeftMargin" presStyleLbl="node1" presStyleIdx="3" presStyleCnt="5"/>
      <dgm:spPr/>
      <dgm:t>
        <a:bodyPr/>
        <a:lstStyle/>
        <a:p>
          <a:endParaRPr lang="en-GB"/>
        </a:p>
      </dgm:t>
    </dgm:pt>
    <dgm:pt modelId="{26422D3E-CFD2-422F-87D4-5011AF4BCC55}" type="pres">
      <dgm:prSet presAssocID="{BB29D4B8-22B6-410A-B3EF-615FB995BB88}" presName="parentText" presStyleLbl="node1" presStyleIdx="4" presStyleCnt="5">
        <dgm:presLayoutVars>
          <dgm:chMax val="0"/>
          <dgm:bulletEnabled val="1"/>
        </dgm:presLayoutVars>
      </dgm:prSet>
      <dgm:spPr/>
      <dgm:t>
        <a:bodyPr/>
        <a:lstStyle/>
        <a:p>
          <a:endParaRPr lang="en-GB"/>
        </a:p>
      </dgm:t>
    </dgm:pt>
    <dgm:pt modelId="{2619124D-BBE6-4AF3-917C-3D3FAE642D1A}" type="pres">
      <dgm:prSet presAssocID="{BB29D4B8-22B6-410A-B3EF-615FB995BB88}" presName="negativeSpace" presStyleCnt="0"/>
      <dgm:spPr/>
    </dgm:pt>
    <dgm:pt modelId="{D66158A2-1122-4CDB-BE68-B4D7802E286B}" type="pres">
      <dgm:prSet presAssocID="{BB29D4B8-22B6-410A-B3EF-615FB995BB88}" presName="childText" presStyleLbl="conFgAcc1" presStyleIdx="4" presStyleCnt="5">
        <dgm:presLayoutVars>
          <dgm:bulletEnabled val="1"/>
        </dgm:presLayoutVars>
      </dgm:prSet>
      <dgm:spPr/>
    </dgm:pt>
  </dgm:ptLst>
  <dgm:cxnLst>
    <dgm:cxn modelId="{68588EF1-76E0-4D81-BB0A-1FA04486983D}" srcId="{10DA925D-AA7E-480C-9EAF-4BAF0824293B}" destId="{BC7D8EF7-4F3E-4CB5-83D3-7F87D9B06552}" srcOrd="2" destOrd="0" parTransId="{0479B88C-F2F2-4AD7-B995-D519C2583535}" sibTransId="{D723B076-F482-43DE-A04F-9FF9767F696C}"/>
    <dgm:cxn modelId="{398966D9-C323-4BFE-AEFB-9F8CF26F20E7}" srcId="{10DA925D-AA7E-480C-9EAF-4BAF0824293B}" destId="{6AB8DBA8-411F-4848-87AF-CECBE1652AF7}" srcOrd="0" destOrd="0" parTransId="{68A344FA-E66D-4426-B092-B5131D6129EA}" sibTransId="{E4706213-0B9C-4365-BFF6-A7170BA0A478}"/>
    <dgm:cxn modelId="{08AA5FD3-D4A5-416A-8186-228047110BDF}" type="presOf" srcId="{6AB8DBA8-411F-4848-87AF-CECBE1652AF7}" destId="{21AD6193-9ED1-4A59-AC5F-3A5676BAFE1F}" srcOrd="0" destOrd="0" presId="urn:microsoft.com/office/officeart/2005/8/layout/list1"/>
    <dgm:cxn modelId="{3F5C17D6-4978-4C7D-8FE3-09B510A7D128}" type="presOf" srcId="{BC7D8EF7-4F3E-4CB5-83D3-7F87D9B06552}" destId="{F2A2DE9D-408A-4479-929F-446B18B49FDB}" srcOrd="1" destOrd="0" presId="urn:microsoft.com/office/officeart/2005/8/layout/list1"/>
    <dgm:cxn modelId="{DA9C8319-F58E-43D6-94A4-3016359590B8}" type="presOf" srcId="{D642276F-F1DF-4BB1-B4CA-051796C2387A}" destId="{8F723A7E-6570-4444-A66A-F42A4D4D4541}" srcOrd="0" destOrd="0" presId="urn:microsoft.com/office/officeart/2005/8/layout/list1"/>
    <dgm:cxn modelId="{DD18B290-8D49-4DA1-AE3A-942C05B43B9D}" srcId="{10DA925D-AA7E-480C-9EAF-4BAF0824293B}" destId="{C9D69B90-D83D-4E6B-B683-B3B46C06FA9C}" srcOrd="3" destOrd="0" parTransId="{418CB333-440E-4EB3-B233-F030DD75C1A5}" sibTransId="{68AC9FE2-F65C-44F1-8140-293F2A44ACCF}"/>
    <dgm:cxn modelId="{C554D3DE-4402-45DE-A48D-B6FE1918622F}" type="presOf" srcId="{C9D69B90-D83D-4E6B-B683-B3B46C06FA9C}" destId="{8F87AA6B-6CBF-4C34-B5E0-84D21D0DD56F}" srcOrd="1" destOrd="0" presId="urn:microsoft.com/office/officeart/2005/8/layout/list1"/>
    <dgm:cxn modelId="{8814E60D-47D5-4492-AE49-35F123730CDD}" type="presOf" srcId="{10DA925D-AA7E-480C-9EAF-4BAF0824293B}" destId="{369672AF-CFE0-4206-9A98-5D4A7B8BA3D6}" srcOrd="0" destOrd="0" presId="urn:microsoft.com/office/officeart/2005/8/layout/list1"/>
    <dgm:cxn modelId="{02C5D025-0338-40DA-9E51-DF7BB896310C}" type="presOf" srcId="{6AB8DBA8-411F-4848-87AF-CECBE1652AF7}" destId="{921E8005-18D7-4462-88E6-7B2B2E513B14}" srcOrd="1" destOrd="0" presId="urn:microsoft.com/office/officeart/2005/8/layout/list1"/>
    <dgm:cxn modelId="{42180E95-7D72-4E30-A618-047BD23ACCF2}" type="presOf" srcId="{BB29D4B8-22B6-410A-B3EF-615FB995BB88}" destId="{EA30A523-AB67-40B7-944F-2227DCE9DD19}" srcOrd="0" destOrd="0" presId="urn:microsoft.com/office/officeart/2005/8/layout/list1"/>
    <dgm:cxn modelId="{8F417FDC-AC53-4770-A29B-B35623F4F9EF}" type="presOf" srcId="{BB29D4B8-22B6-410A-B3EF-615FB995BB88}" destId="{26422D3E-CFD2-422F-87D4-5011AF4BCC55}" srcOrd="1" destOrd="0" presId="urn:microsoft.com/office/officeart/2005/8/layout/list1"/>
    <dgm:cxn modelId="{46DA4DFF-D066-47D3-8265-ACB011D3957D}" srcId="{10DA925D-AA7E-480C-9EAF-4BAF0824293B}" destId="{D642276F-F1DF-4BB1-B4CA-051796C2387A}" srcOrd="1" destOrd="0" parTransId="{7D4A8D45-AA99-47B2-BB83-2A186FC418DF}" sibTransId="{1AE9D6BF-EB14-4D2B-BB45-2FF5C79A5F7F}"/>
    <dgm:cxn modelId="{32D83B8C-0F52-4248-AC82-65F59415EDFF}" type="presOf" srcId="{D642276F-F1DF-4BB1-B4CA-051796C2387A}" destId="{874A7C62-33C3-4FD8-8085-7232E3A15ECE}" srcOrd="1" destOrd="0" presId="urn:microsoft.com/office/officeart/2005/8/layout/list1"/>
    <dgm:cxn modelId="{30A76988-BF8A-4CB9-8BE9-F2DB0963ED15}" srcId="{10DA925D-AA7E-480C-9EAF-4BAF0824293B}" destId="{BB29D4B8-22B6-410A-B3EF-615FB995BB88}" srcOrd="4" destOrd="0" parTransId="{AD1BA0C9-B46D-400C-9EBA-4CF9AE34688B}" sibTransId="{2C5D043F-4146-4D1E-88E3-BC348D0E9FB6}"/>
    <dgm:cxn modelId="{3CF0A8D5-143A-47A8-A4B7-0B9B9FC843F6}" type="presOf" srcId="{C9D69B90-D83D-4E6B-B683-B3B46C06FA9C}" destId="{403A1D0D-E4FD-47AB-A067-AD79F3859274}" srcOrd="0" destOrd="0" presId="urn:microsoft.com/office/officeart/2005/8/layout/list1"/>
    <dgm:cxn modelId="{A84FCDE5-889F-4B09-98BD-10A4B5CE5AD8}" type="presOf" srcId="{BC7D8EF7-4F3E-4CB5-83D3-7F87D9B06552}" destId="{A867220F-7C6A-44C7-8262-9DD318D38859}" srcOrd="0" destOrd="0" presId="urn:microsoft.com/office/officeart/2005/8/layout/list1"/>
    <dgm:cxn modelId="{670538A1-273D-42ED-853E-174A1C1AA3A9}" type="presParOf" srcId="{369672AF-CFE0-4206-9A98-5D4A7B8BA3D6}" destId="{C4678CB5-3270-4DF6-A4B8-BCBA0C12B8EE}" srcOrd="0" destOrd="0" presId="urn:microsoft.com/office/officeart/2005/8/layout/list1"/>
    <dgm:cxn modelId="{C4DFB681-E00F-40B8-8E69-D19F4E466AFD}" type="presParOf" srcId="{C4678CB5-3270-4DF6-A4B8-BCBA0C12B8EE}" destId="{21AD6193-9ED1-4A59-AC5F-3A5676BAFE1F}" srcOrd="0" destOrd="0" presId="urn:microsoft.com/office/officeart/2005/8/layout/list1"/>
    <dgm:cxn modelId="{D9AA1F82-FC31-404B-821C-974A243E2259}" type="presParOf" srcId="{C4678CB5-3270-4DF6-A4B8-BCBA0C12B8EE}" destId="{921E8005-18D7-4462-88E6-7B2B2E513B14}" srcOrd="1" destOrd="0" presId="urn:microsoft.com/office/officeart/2005/8/layout/list1"/>
    <dgm:cxn modelId="{AA2D60A7-10CF-4655-9269-BA8A980635D0}" type="presParOf" srcId="{369672AF-CFE0-4206-9A98-5D4A7B8BA3D6}" destId="{0FA2C5C2-9705-412F-A690-F6B38EFC20F9}" srcOrd="1" destOrd="0" presId="urn:microsoft.com/office/officeart/2005/8/layout/list1"/>
    <dgm:cxn modelId="{630C9677-F7D1-431E-9A99-0719F150101C}" type="presParOf" srcId="{369672AF-CFE0-4206-9A98-5D4A7B8BA3D6}" destId="{E47B75EB-00E4-443A-B714-9B3E3472428F}" srcOrd="2" destOrd="0" presId="urn:microsoft.com/office/officeart/2005/8/layout/list1"/>
    <dgm:cxn modelId="{CD22A5B9-4FDA-487D-91B2-F501B94DC6C7}" type="presParOf" srcId="{369672AF-CFE0-4206-9A98-5D4A7B8BA3D6}" destId="{D62105AD-EBC8-474A-B416-5C0CD9C35A12}" srcOrd="3" destOrd="0" presId="urn:microsoft.com/office/officeart/2005/8/layout/list1"/>
    <dgm:cxn modelId="{2776D756-D75D-4572-B56D-E5238C5DE647}" type="presParOf" srcId="{369672AF-CFE0-4206-9A98-5D4A7B8BA3D6}" destId="{D1743873-EDE7-4765-BDB4-EEA5EC69DC9C}" srcOrd="4" destOrd="0" presId="urn:microsoft.com/office/officeart/2005/8/layout/list1"/>
    <dgm:cxn modelId="{388B7709-3F75-43AC-B280-724AF7B85240}" type="presParOf" srcId="{D1743873-EDE7-4765-BDB4-EEA5EC69DC9C}" destId="{8F723A7E-6570-4444-A66A-F42A4D4D4541}" srcOrd="0" destOrd="0" presId="urn:microsoft.com/office/officeart/2005/8/layout/list1"/>
    <dgm:cxn modelId="{4DD0A14E-04B2-4982-A845-44CC0B06B36C}" type="presParOf" srcId="{D1743873-EDE7-4765-BDB4-EEA5EC69DC9C}" destId="{874A7C62-33C3-4FD8-8085-7232E3A15ECE}" srcOrd="1" destOrd="0" presId="urn:microsoft.com/office/officeart/2005/8/layout/list1"/>
    <dgm:cxn modelId="{A93E071A-862E-49D5-BB76-F73E1859F326}" type="presParOf" srcId="{369672AF-CFE0-4206-9A98-5D4A7B8BA3D6}" destId="{A6451ED6-0761-49AC-9AB5-E6FA66E38418}" srcOrd="5" destOrd="0" presId="urn:microsoft.com/office/officeart/2005/8/layout/list1"/>
    <dgm:cxn modelId="{293B1362-062C-4E8D-9FB9-3CF0A43729F3}" type="presParOf" srcId="{369672AF-CFE0-4206-9A98-5D4A7B8BA3D6}" destId="{81C23BEF-18EC-487B-828E-DACEE15F8FE8}" srcOrd="6" destOrd="0" presId="urn:microsoft.com/office/officeart/2005/8/layout/list1"/>
    <dgm:cxn modelId="{1AE6D4A1-A188-4136-9BE2-A7E22EF091D1}" type="presParOf" srcId="{369672AF-CFE0-4206-9A98-5D4A7B8BA3D6}" destId="{EFA48567-D852-4FD1-93FC-15BD020FC9F4}" srcOrd="7" destOrd="0" presId="urn:microsoft.com/office/officeart/2005/8/layout/list1"/>
    <dgm:cxn modelId="{2672CDB6-78E0-459F-9C82-9C4ECA72606C}" type="presParOf" srcId="{369672AF-CFE0-4206-9A98-5D4A7B8BA3D6}" destId="{BAA42A44-EC22-4080-93F0-104C15D5A1B7}" srcOrd="8" destOrd="0" presId="urn:microsoft.com/office/officeart/2005/8/layout/list1"/>
    <dgm:cxn modelId="{F9C85E55-F20A-4EBB-9AB1-553753E5FE12}" type="presParOf" srcId="{BAA42A44-EC22-4080-93F0-104C15D5A1B7}" destId="{A867220F-7C6A-44C7-8262-9DD318D38859}" srcOrd="0" destOrd="0" presId="urn:microsoft.com/office/officeart/2005/8/layout/list1"/>
    <dgm:cxn modelId="{8285410C-4381-4CE5-9A49-D2C28BC203B5}" type="presParOf" srcId="{BAA42A44-EC22-4080-93F0-104C15D5A1B7}" destId="{F2A2DE9D-408A-4479-929F-446B18B49FDB}" srcOrd="1" destOrd="0" presId="urn:microsoft.com/office/officeart/2005/8/layout/list1"/>
    <dgm:cxn modelId="{14F15664-21F9-44DC-A0CF-2215C8F06F73}" type="presParOf" srcId="{369672AF-CFE0-4206-9A98-5D4A7B8BA3D6}" destId="{5537AB92-7567-4357-AD8A-1E679F1D5F72}" srcOrd="9" destOrd="0" presId="urn:microsoft.com/office/officeart/2005/8/layout/list1"/>
    <dgm:cxn modelId="{3EB54CEA-1AC0-4264-99E1-E802C30A369F}" type="presParOf" srcId="{369672AF-CFE0-4206-9A98-5D4A7B8BA3D6}" destId="{DDE96B88-63C2-4087-9819-309304426B0F}" srcOrd="10" destOrd="0" presId="urn:microsoft.com/office/officeart/2005/8/layout/list1"/>
    <dgm:cxn modelId="{D4F31575-4E31-4E57-AF33-22B5D067698C}" type="presParOf" srcId="{369672AF-CFE0-4206-9A98-5D4A7B8BA3D6}" destId="{E97E6E5D-FC02-4369-9D45-348592AF1506}" srcOrd="11" destOrd="0" presId="urn:microsoft.com/office/officeart/2005/8/layout/list1"/>
    <dgm:cxn modelId="{EA6878C8-6D58-4A68-9E88-B40782175235}" type="presParOf" srcId="{369672AF-CFE0-4206-9A98-5D4A7B8BA3D6}" destId="{CE850619-C6EB-457F-8502-6EB31621A3CB}" srcOrd="12" destOrd="0" presId="urn:microsoft.com/office/officeart/2005/8/layout/list1"/>
    <dgm:cxn modelId="{BF25497D-CFA8-4AAC-83A5-6B380B00D0F3}" type="presParOf" srcId="{CE850619-C6EB-457F-8502-6EB31621A3CB}" destId="{403A1D0D-E4FD-47AB-A067-AD79F3859274}" srcOrd="0" destOrd="0" presId="urn:microsoft.com/office/officeart/2005/8/layout/list1"/>
    <dgm:cxn modelId="{DE0B4803-4282-4382-ABC6-EDCEF0DA397F}" type="presParOf" srcId="{CE850619-C6EB-457F-8502-6EB31621A3CB}" destId="{8F87AA6B-6CBF-4C34-B5E0-84D21D0DD56F}" srcOrd="1" destOrd="0" presId="urn:microsoft.com/office/officeart/2005/8/layout/list1"/>
    <dgm:cxn modelId="{D1D3DEA2-4C48-4820-9B20-827C13C07F68}" type="presParOf" srcId="{369672AF-CFE0-4206-9A98-5D4A7B8BA3D6}" destId="{8D0E44CE-FD12-4C2A-BAEF-2E7F4DF9F77D}" srcOrd="13" destOrd="0" presId="urn:microsoft.com/office/officeart/2005/8/layout/list1"/>
    <dgm:cxn modelId="{2A094752-0776-406E-9404-A87C827C08E7}" type="presParOf" srcId="{369672AF-CFE0-4206-9A98-5D4A7B8BA3D6}" destId="{DE9BDA7C-9331-4698-B398-3AFD8B95335E}" srcOrd="14" destOrd="0" presId="urn:microsoft.com/office/officeart/2005/8/layout/list1"/>
    <dgm:cxn modelId="{3AF65A2A-033D-48EF-9AF0-0FE7AB2A3A5D}" type="presParOf" srcId="{369672AF-CFE0-4206-9A98-5D4A7B8BA3D6}" destId="{27A7220A-D019-4559-8991-AC5C61434D24}" srcOrd="15" destOrd="0" presId="urn:microsoft.com/office/officeart/2005/8/layout/list1"/>
    <dgm:cxn modelId="{040A393E-925A-4357-8605-B5ACDCB50949}" type="presParOf" srcId="{369672AF-CFE0-4206-9A98-5D4A7B8BA3D6}" destId="{84F57628-BC12-4563-A910-D1FEDDDAC96B}" srcOrd="16" destOrd="0" presId="urn:microsoft.com/office/officeart/2005/8/layout/list1"/>
    <dgm:cxn modelId="{C39C315F-E08F-48BA-BDEB-AE2FBB91D011}" type="presParOf" srcId="{84F57628-BC12-4563-A910-D1FEDDDAC96B}" destId="{EA30A523-AB67-40B7-944F-2227DCE9DD19}" srcOrd="0" destOrd="0" presId="urn:microsoft.com/office/officeart/2005/8/layout/list1"/>
    <dgm:cxn modelId="{F1CBF0D5-3169-45B2-886B-5B5FDA957480}" type="presParOf" srcId="{84F57628-BC12-4563-A910-D1FEDDDAC96B}" destId="{26422D3E-CFD2-422F-87D4-5011AF4BCC55}" srcOrd="1" destOrd="0" presId="urn:microsoft.com/office/officeart/2005/8/layout/list1"/>
    <dgm:cxn modelId="{08C351DC-07C7-4FD2-9F73-1EC27CDBA4E1}" type="presParOf" srcId="{369672AF-CFE0-4206-9A98-5D4A7B8BA3D6}" destId="{2619124D-BBE6-4AF3-917C-3D3FAE642D1A}" srcOrd="17" destOrd="0" presId="urn:microsoft.com/office/officeart/2005/8/layout/list1"/>
    <dgm:cxn modelId="{08B2D064-AFEE-42F4-9426-9853D5A7F64C}" type="presParOf" srcId="{369672AF-CFE0-4206-9A98-5D4A7B8BA3D6}" destId="{D66158A2-1122-4CDB-BE68-B4D7802E286B}"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B75EB-00E4-443A-B714-9B3E3472428F}">
      <dsp:nvSpPr>
        <dsp:cNvPr id="0" name=""/>
        <dsp:cNvSpPr/>
      </dsp:nvSpPr>
      <dsp:spPr>
        <a:xfrm>
          <a:off x="0" y="243071"/>
          <a:ext cx="3612594"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1E8005-18D7-4462-88E6-7B2B2E513B14}">
      <dsp:nvSpPr>
        <dsp:cNvPr id="0" name=""/>
        <dsp:cNvSpPr/>
      </dsp:nvSpPr>
      <dsp:spPr>
        <a:xfrm>
          <a:off x="180629" y="110231"/>
          <a:ext cx="2528815"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583" tIns="0" rIns="95583" bIns="0" numCol="1" spcCol="1270" anchor="ctr" anchorCtr="0">
          <a:noAutofit/>
        </a:bodyPr>
        <a:lstStyle/>
        <a:p>
          <a:pPr lvl="0" algn="l" defTabSz="400050">
            <a:lnSpc>
              <a:spcPct val="90000"/>
            </a:lnSpc>
            <a:spcBef>
              <a:spcPct val="0"/>
            </a:spcBef>
            <a:spcAft>
              <a:spcPct val="35000"/>
            </a:spcAft>
          </a:pPr>
          <a:r>
            <a:rPr lang="en-GB" sz="900" kern="1200" dirty="0" smtClean="0"/>
            <a:t>PACKAGE DEPENDENCIES</a:t>
          </a:r>
          <a:endParaRPr lang="en-GB" sz="900" kern="1200" dirty="0"/>
        </a:p>
      </dsp:txBody>
      <dsp:txXfrm>
        <a:off x="193598" y="123200"/>
        <a:ext cx="2502877" cy="239742"/>
      </dsp:txXfrm>
    </dsp:sp>
    <dsp:sp modelId="{81C23BEF-18EC-487B-828E-DACEE15F8FE8}">
      <dsp:nvSpPr>
        <dsp:cNvPr id="0" name=""/>
        <dsp:cNvSpPr/>
      </dsp:nvSpPr>
      <dsp:spPr>
        <a:xfrm>
          <a:off x="0" y="651311"/>
          <a:ext cx="3612594"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4A7C62-33C3-4FD8-8085-7232E3A15ECE}">
      <dsp:nvSpPr>
        <dsp:cNvPr id="0" name=""/>
        <dsp:cNvSpPr/>
      </dsp:nvSpPr>
      <dsp:spPr>
        <a:xfrm>
          <a:off x="180629" y="518471"/>
          <a:ext cx="2528815"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583" tIns="0" rIns="95583" bIns="0" numCol="1" spcCol="1270" anchor="ctr" anchorCtr="0">
          <a:noAutofit/>
        </a:bodyPr>
        <a:lstStyle/>
        <a:p>
          <a:pPr lvl="0" algn="l" defTabSz="400050">
            <a:lnSpc>
              <a:spcPct val="90000"/>
            </a:lnSpc>
            <a:spcBef>
              <a:spcPct val="0"/>
            </a:spcBef>
            <a:spcAft>
              <a:spcPct val="35000"/>
            </a:spcAft>
          </a:pPr>
          <a:r>
            <a:rPr lang="en-GB" sz="900" kern="1200" dirty="0" smtClean="0"/>
            <a:t>INPUTS DEFINITION &amp;  INTERNAL VARIABLES</a:t>
          </a:r>
          <a:endParaRPr lang="en-GB" sz="900" kern="1200" dirty="0"/>
        </a:p>
      </dsp:txBody>
      <dsp:txXfrm>
        <a:off x="193598" y="531440"/>
        <a:ext cx="2502877" cy="239742"/>
      </dsp:txXfrm>
    </dsp:sp>
    <dsp:sp modelId="{DDE96B88-63C2-4087-9819-309304426B0F}">
      <dsp:nvSpPr>
        <dsp:cNvPr id="0" name=""/>
        <dsp:cNvSpPr/>
      </dsp:nvSpPr>
      <dsp:spPr>
        <a:xfrm>
          <a:off x="0" y="1059551"/>
          <a:ext cx="3612594"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2DE9D-408A-4479-929F-446B18B49FDB}">
      <dsp:nvSpPr>
        <dsp:cNvPr id="0" name=""/>
        <dsp:cNvSpPr/>
      </dsp:nvSpPr>
      <dsp:spPr>
        <a:xfrm>
          <a:off x="180629" y="926711"/>
          <a:ext cx="2528815"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583" tIns="0" rIns="95583" bIns="0" numCol="1" spcCol="1270" anchor="ctr" anchorCtr="0">
          <a:noAutofit/>
        </a:bodyPr>
        <a:lstStyle/>
        <a:p>
          <a:pPr lvl="0" algn="l" defTabSz="400050">
            <a:lnSpc>
              <a:spcPct val="90000"/>
            </a:lnSpc>
            <a:spcBef>
              <a:spcPct val="0"/>
            </a:spcBef>
            <a:spcAft>
              <a:spcPct val="35000"/>
            </a:spcAft>
          </a:pPr>
          <a:r>
            <a:rPr lang="en-GB" sz="900" kern="1200" dirty="0" smtClean="0"/>
            <a:t>BUSINESS FUNCTIONS </a:t>
          </a:r>
          <a:endParaRPr lang="en-GB" sz="900" kern="1200" dirty="0"/>
        </a:p>
      </dsp:txBody>
      <dsp:txXfrm>
        <a:off x="193598" y="939680"/>
        <a:ext cx="2502877" cy="239742"/>
      </dsp:txXfrm>
    </dsp:sp>
    <dsp:sp modelId="{DE9BDA7C-9331-4698-B398-3AFD8B95335E}">
      <dsp:nvSpPr>
        <dsp:cNvPr id="0" name=""/>
        <dsp:cNvSpPr/>
      </dsp:nvSpPr>
      <dsp:spPr>
        <a:xfrm>
          <a:off x="0" y="1467792"/>
          <a:ext cx="3612594"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87AA6B-6CBF-4C34-B5E0-84D21D0DD56F}">
      <dsp:nvSpPr>
        <dsp:cNvPr id="0" name=""/>
        <dsp:cNvSpPr/>
      </dsp:nvSpPr>
      <dsp:spPr>
        <a:xfrm>
          <a:off x="180629" y="1334951"/>
          <a:ext cx="2528815"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583" tIns="0" rIns="95583" bIns="0" numCol="1" spcCol="1270" anchor="ctr" anchorCtr="0">
          <a:noAutofit/>
        </a:bodyPr>
        <a:lstStyle/>
        <a:p>
          <a:pPr lvl="0" algn="l" defTabSz="400050">
            <a:lnSpc>
              <a:spcPct val="90000"/>
            </a:lnSpc>
            <a:spcBef>
              <a:spcPct val="0"/>
            </a:spcBef>
            <a:spcAft>
              <a:spcPct val="35000"/>
            </a:spcAft>
          </a:pPr>
          <a:r>
            <a:rPr lang="en-GB" sz="900" kern="1200" dirty="0" smtClean="0"/>
            <a:t>BUSINESS ALGORITHM</a:t>
          </a:r>
          <a:endParaRPr lang="en-GB" sz="900" kern="1200" dirty="0"/>
        </a:p>
      </dsp:txBody>
      <dsp:txXfrm>
        <a:off x="193598" y="1347920"/>
        <a:ext cx="2502877" cy="239742"/>
      </dsp:txXfrm>
    </dsp:sp>
    <dsp:sp modelId="{D66158A2-1122-4CDB-BE68-B4D7802E286B}">
      <dsp:nvSpPr>
        <dsp:cNvPr id="0" name=""/>
        <dsp:cNvSpPr/>
      </dsp:nvSpPr>
      <dsp:spPr>
        <a:xfrm>
          <a:off x="0" y="1876032"/>
          <a:ext cx="3612594"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422D3E-CFD2-422F-87D4-5011AF4BCC55}">
      <dsp:nvSpPr>
        <dsp:cNvPr id="0" name=""/>
        <dsp:cNvSpPr/>
      </dsp:nvSpPr>
      <dsp:spPr>
        <a:xfrm>
          <a:off x="180629" y="1743192"/>
          <a:ext cx="2528815"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583" tIns="0" rIns="95583" bIns="0" numCol="1" spcCol="1270" anchor="ctr" anchorCtr="0">
          <a:noAutofit/>
        </a:bodyPr>
        <a:lstStyle/>
        <a:p>
          <a:pPr lvl="0" algn="l" defTabSz="400050">
            <a:lnSpc>
              <a:spcPct val="90000"/>
            </a:lnSpc>
            <a:spcBef>
              <a:spcPct val="0"/>
            </a:spcBef>
            <a:spcAft>
              <a:spcPct val="35000"/>
            </a:spcAft>
          </a:pPr>
          <a:r>
            <a:rPr lang="en-GB" sz="900" kern="1200" dirty="0" smtClean="0"/>
            <a:t>OUTPUT DEFINITION</a:t>
          </a:r>
          <a:endParaRPr lang="en-GB" sz="900" kern="1200" dirty="0"/>
        </a:p>
      </dsp:txBody>
      <dsp:txXfrm>
        <a:off x="193598" y="1756161"/>
        <a:ext cx="2502877" cy="23974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E890B6-AF95-534B-BE93-DC4826072F98}" type="datetimeFigureOut">
              <a:rPr lang="en-US" smtClean="0"/>
              <a:t>11/9/2017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10BABCE-1F13-2D45-9B92-E6F182939717}" type="slidenum">
              <a:rPr lang="en-US" smtClean="0"/>
              <a:t>‹N›</a:t>
            </a:fld>
            <a:endParaRPr lang="en-US" dirty="0"/>
          </a:p>
        </p:txBody>
      </p:sp>
    </p:spTree>
    <p:extLst>
      <p:ext uri="{BB962C8B-B14F-4D97-AF65-F5344CB8AC3E}">
        <p14:creationId xmlns:p14="http://schemas.microsoft.com/office/powerpoint/2010/main" val="17548402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A1101-250F-CF45-81CD-2C51115D166F}" type="datetimeFigureOut">
              <a:rPr lang="en-US" smtClean="0"/>
              <a:t>11/9/2017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89CA4D-3CE3-984E-85C6-D1B89BBB94E8}" type="slidenum">
              <a:rPr lang="en-US" smtClean="0"/>
              <a:t>‹N›</a:t>
            </a:fld>
            <a:endParaRPr lang="en-US" dirty="0"/>
          </a:p>
        </p:txBody>
      </p:sp>
    </p:spTree>
    <p:extLst>
      <p:ext uri="{BB962C8B-B14F-4D97-AF65-F5344CB8AC3E}">
        <p14:creationId xmlns:p14="http://schemas.microsoft.com/office/powerpoint/2010/main" val="26375710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189CA4D-3CE3-984E-85C6-D1B89BBB94E8}" type="slidenum">
              <a:rPr lang="en-US" smtClean="0"/>
              <a:t>1</a:t>
            </a:fld>
            <a:endParaRPr lang="en-US" dirty="0"/>
          </a:p>
        </p:txBody>
      </p:sp>
    </p:spTree>
    <p:extLst>
      <p:ext uri="{BB962C8B-B14F-4D97-AF65-F5344CB8AC3E}">
        <p14:creationId xmlns:p14="http://schemas.microsoft.com/office/powerpoint/2010/main" val="96336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EU Maritime Spatial Planning Directive</a:t>
            </a:r>
            <a:endParaRPr lang="it-IT" dirty="0"/>
          </a:p>
        </p:txBody>
      </p:sp>
      <p:sp>
        <p:nvSpPr>
          <p:cNvPr id="4" name="Segnaposto numero diapositiva 3"/>
          <p:cNvSpPr>
            <a:spLocks noGrp="1"/>
          </p:cNvSpPr>
          <p:nvPr>
            <p:ph type="sldNum" sz="quarter" idx="10"/>
          </p:nvPr>
        </p:nvSpPr>
        <p:spPr/>
        <p:txBody>
          <a:bodyPr/>
          <a:lstStyle/>
          <a:p>
            <a:fld id="{E189CA4D-3CE3-984E-85C6-D1B89BBB94E8}" type="slidenum">
              <a:rPr lang="en-US" smtClean="0"/>
              <a:t>4</a:t>
            </a:fld>
            <a:endParaRPr lang="en-US" dirty="0"/>
          </a:p>
        </p:txBody>
      </p:sp>
    </p:spTree>
    <p:extLst>
      <p:ext uri="{BB962C8B-B14F-4D97-AF65-F5344CB8AC3E}">
        <p14:creationId xmlns:p14="http://schemas.microsoft.com/office/powerpoint/2010/main" val="72963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CBD has 196 parties – 195 states and EU</a:t>
            </a:r>
            <a:endParaRPr lang="it-IT" dirty="0"/>
          </a:p>
        </p:txBody>
      </p:sp>
      <p:sp>
        <p:nvSpPr>
          <p:cNvPr id="4" name="Segnaposto numero diapositiva 3"/>
          <p:cNvSpPr>
            <a:spLocks noGrp="1"/>
          </p:cNvSpPr>
          <p:nvPr>
            <p:ph type="sldNum" sz="quarter" idx="10"/>
          </p:nvPr>
        </p:nvSpPr>
        <p:spPr/>
        <p:txBody>
          <a:bodyPr/>
          <a:lstStyle/>
          <a:p>
            <a:fld id="{E189CA4D-3CE3-984E-85C6-D1B89BBB94E8}" type="slidenum">
              <a:rPr lang="en-US" smtClean="0"/>
              <a:t>5</a:t>
            </a:fld>
            <a:endParaRPr lang="en-US" dirty="0"/>
          </a:p>
        </p:txBody>
      </p:sp>
    </p:spTree>
    <p:extLst>
      <p:ext uri="{BB962C8B-B14F-4D97-AF65-F5344CB8AC3E}">
        <p14:creationId xmlns:p14="http://schemas.microsoft.com/office/powerpoint/2010/main" val="2492132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189CA4D-3CE3-984E-85C6-D1B89BBB94E8}" type="slidenum">
              <a:rPr lang="en-US" smtClean="0"/>
              <a:t>11</a:t>
            </a:fld>
            <a:endParaRPr lang="en-US" dirty="0"/>
          </a:p>
        </p:txBody>
      </p:sp>
    </p:spTree>
    <p:extLst>
      <p:ext uri="{BB962C8B-B14F-4D97-AF65-F5344CB8AC3E}">
        <p14:creationId xmlns:p14="http://schemas.microsoft.com/office/powerpoint/2010/main" val="272508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89CA4D-3CE3-984E-85C6-D1B89BBB94E8}" type="slidenum">
              <a:rPr lang="en-US" smtClean="0"/>
              <a:t>14</a:t>
            </a:fld>
            <a:endParaRPr lang="en-US" dirty="0"/>
          </a:p>
        </p:txBody>
      </p:sp>
    </p:spTree>
    <p:extLst>
      <p:ext uri="{BB962C8B-B14F-4D97-AF65-F5344CB8AC3E}">
        <p14:creationId xmlns:p14="http://schemas.microsoft.com/office/powerpoint/2010/main" val="236815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89CA4D-3CE3-984E-85C6-D1B89BBB94E8}" type="slidenum">
              <a:rPr lang="en-US" smtClean="0"/>
              <a:t>30</a:t>
            </a:fld>
            <a:endParaRPr lang="en-US" dirty="0"/>
          </a:p>
        </p:txBody>
      </p:sp>
    </p:spTree>
    <p:extLst>
      <p:ext uri="{BB962C8B-B14F-4D97-AF65-F5344CB8AC3E}">
        <p14:creationId xmlns:p14="http://schemas.microsoft.com/office/powerpoint/2010/main" val="287854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189CA4D-3CE3-984E-85C6-D1B89BBB94E8}" type="slidenum">
              <a:rPr lang="en-US" smtClean="0"/>
              <a:t>36</a:t>
            </a:fld>
            <a:endParaRPr lang="en-US" dirty="0"/>
          </a:p>
        </p:txBody>
      </p:sp>
    </p:spTree>
    <p:extLst>
      <p:ext uri="{BB962C8B-B14F-4D97-AF65-F5344CB8AC3E}">
        <p14:creationId xmlns:p14="http://schemas.microsoft.com/office/powerpoint/2010/main" val="295045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189CA4D-3CE3-984E-85C6-D1B89BBB94E8}" type="slidenum">
              <a:rPr lang="en-US" smtClean="0"/>
              <a:t>37</a:t>
            </a:fld>
            <a:endParaRPr lang="en-US" dirty="0"/>
          </a:p>
        </p:txBody>
      </p:sp>
    </p:spTree>
    <p:extLst>
      <p:ext uri="{BB962C8B-B14F-4D97-AF65-F5344CB8AC3E}">
        <p14:creationId xmlns:p14="http://schemas.microsoft.com/office/powerpoint/2010/main" val="249759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189CA4D-3CE3-984E-85C6-D1B89BBB94E8}" type="slidenum">
              <a:rPr lang="en-US" smtClean="0"/>
              <a:t>38</a:t>
            </a:fld>
            <a:endParaRPr lang="en-US" dirty="0"/>
          </a:p>
        </p:txBody>
      </p:sp>
    </p:spTree>
    <p:extLst>
      <p:ext uri="{BB962C8B-B14F-4D97-AF65-F5344CB8AC3E}">
        <p14:creationId xmlns:p14="http://schemas.microsoft.com/office/powerpoint/2010/main" val="3548090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titolo">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6024" y="2263775"/>
            <a:ext cx="5364088" cy="1470025"/>
          </a:xfrm>
        </p:spPr>
        <p:txBody>
          <a:bodyPr/>
          <a:lstStyle>
            <a:lvl1pPr algn="l">
              <a:defRPr b="1">
                <a:solidFill>
                  <a:srgbClr val="125E89"/>
                </a:solidFill>
              </a:defRPr>
            </a:lvl1pPr>
          </a:lstStyle>
          <a:p>
            <a:r>
              <a:rPr lang="it-IT" smtClean="0"/>
              <a:t>Fare clic per modificare stile</a:t>
            </a:r>
            <a:endParaRPr lang="en-US" dirty="0"/>
          </a:p>
        </p:txBody>
      </p:sp>
      <p:sp>
        <p:nvSpPr>
          <p:cNvPr id="3" name="Subtitle 2"/>
          <p:cNvSpPr>
            <a:spLocks noGrp="1"/>
          </p:cNvSpPr>
          <p:nvPr>
            <p:ph type="subTitle" idx="1" hasCustomPrompt="1"/>
          </p:nvPr>
        </p:nvSpPr>
        <p:spPr>
          <a:xfrm>
            <a:off x="200488" y="3886200"/>
            <a:ext cx="5379624" cy="990600"/>
          </a:xfrm>
        </p:spPr>
        <p:txBody>
          <a:bodyPr>
            <a:normAutofit/>
          </a:bodyPr>
          <a:lstStyle>
            <a:lvl1pPr marL="0" indent="0" algn="l">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your name and affiliation</a:t>
            </a:r>
            <a:endParaRPr lang="en-US" dirty="0"/>
          </a:p>
        </p:txBody>
      </p:sp>
      <p:sp>
        <p:nvSpPr>
          <p:cNvPr id="8" name="Text Placeholder 7"/>
          <p:cNvSpPr>
            <a:spLocks noGrp="1"/>
          </p:cNvSpPr>
          <p:nvPr>
            <p:ph type="body" sz="quarter" idx="13" hasCustomPrompt="1"/>
          </p:nvPr>
        </p:nvSpPr>
        <p:spPr>
          <a:xfrm>
            <a:off x="216024" y="4953000"/>
            <a:ext cx="5364088" cy="492224"/>
          </a:xfrm>
        </p:spPr>
        <p:txBody>
          <a:bodyPr>
            <a:noAutofit/>
          </a:bodyPr>
          <a:lstStyle>
            <a:lvl1pPr marL="0" indent="0">
              <a:buNone/>
              <a:defRPr lang="it-IT" sz="2400" kern="1200" baseline="0" dirty="0">
                <a:solidFill>
                  <a:schemeClr val="tx1">
                    <a:tint val="75000"/>
                  </a:schemeClr>
                </a:solidFill>
                <a:latin typeface="+mn-lt"/>
                <a:ea typeface="+mn-ea"/>
                <a:cs typeface="+mn-cs"/>
              </a:defRPr>
            </a:lvl1pPr>
          </a:lstStyle>
          <a:p>
            <a:pPr lvl="0"/>
            <a:r>
              <a:rPr lang="en-US" dirty="0" smtClean="0"/>
              <a:t>Click to edit your email address</a:t>
            </a:r>
            <a:endParaRPr lang="it-IT" dirty="0"/>
          </a:p>
        </p:txBody>
      </p:sp>
      <p:sp>
        <p:nvSpPr>
          <p:cNvPr id="10" name="Text Placeholder 9"/>
          <p:cNvSpPr>
            <a:spLocks noGrp="1"/>
          </p:cNvSpPr>
          <p:nvPr>
            <p:ph type="body" sz="quarter" idx="14" hasCustomPrompt="1"/>
          </p:nvPr>
        </p:nvSpPr>
        <p:spPr>
          <a:xfrm>
            <a:off x="5909086" y="5232476"/>
            <a:ext cx="3200400" cy="1013048"/>
          </a:xfrm>
        </p:spPr>
        <p:txBody>
          <a:bodyPr>
            <a:normAutofit/>
          </a:bodyPr>
          <a:lstStyle>
            <a:lvl1pPr marL="0" indent="0" algn="r">
              <a:buNone/>
              <a:defRPr sz="2000">
                <a:solidFill>
                  <a:srgbClr val="F39223"/>
                </a:solidFill>
              </a:defRPr>
            </a:lvl1pPr>
          </a:lstStyle>
          <a:p>
            <a:pPr lvl="0"/>
            <a:r>
              <a:rPr lang="en-US" dirty="0" smtClean="0"/>
              <a:t>Click to edit the name of the event, the date and the location</a:t>
            </a:r>
            <a:endParaRPr lang="it-IT"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7" y="6280784"/>
            <a:ext cx="826363" cy="570192"/>
          </a:xfrm>
          <a:prstGeom prst="rect">
            <a:avLst/>
          </a:prstGeom>
        </p:spPr>
      </p:pic>
      <p:sp>
        <p:nvSpPr>
          <p:cNvPr id="13" name="TextBox 12"/>
          <p:cNvSpPr txBox="1"/>
          <p:nvPr/>
        </p:nvSpPr>
        <p:spPr>
          <a:xfrm>
            <a:off x="838200" y="6530368"/>
            <a:ext cx="3733800"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900" kern="1200" noProof="0" dirty="0" smtClean="0">
                <a:solidFill>
                  <a:schemeClr val="tx1"/>
                </a:solidFill>
                <a:latin typeface="+mn-lt"/>
                <a:ea typeface="+mn-ea"/>
                <a:cs typeface="+mn-cs"/>
              </a:rPr>
              <a:t>BlueBRIDGE </a:t>
            </a:r>
            <a:r>
              <a:rPr lang="en-US" sz="900" kern="1200" noProof="0" dirty="0" smtClean="0">
                <a:solidFill>
                  <a:schemeClr val="tx1"/>
                </a:solidFill>
                <a:latin typeface="+mn-lt"/>
                <a:ea typeface="+mn-ea"/>
                <a:cs typeface="+mn-cs"/>
              </a:rPr>
              <a:t>receives funding from the European Union’s Horizon 2020 research and innovation p</a:t>
            </a:r>
            <a:r>
              <a:rPr lang="it-IT" sz="900" kern="1200" noProof="0" dirty="0" smtClean="0">
                <a:solidFill>
                  <a:schemeClr val="tx1"/>
                </a:solidFill>
                <a:latin typeface="+mn-lt"/>
                <a:ea typeface="+mn-ea"/>
                <a:cs typeface="+mn-cs"/>
              </a:rPr>
              <a:t>rogramme</a:t>
            </a:r>
            <a:r>
              <a:rPr lang="en-US" sz="900" kern="1200" baseline="0" noProof="0" dirty="0" smtClean="0">
                <a:solidFill>
                  <a:schemeClr val="tx1"/>
                </a:solidFill>
                <a:latin typeface="+mn-lt"/>
                <a:ea typeface="+mn-ea"/>
                <a:cs typeface="+mn-cs"/>
              </a:rPr>
              <a:t> </a:t>
            </a:r>
            <a:r>
              <a:rPr lang="en-US" sz="900" kern="1200" noProof="0" dirty="0" smtClean="0">
                <a:solidFill>
                  <a:schemeClr val="tx1"/>
                </a:solidFill>
                <a:latin typeface="+mn-lt"/>
                <a:ea typeface="+mn-ea"/>
                <a:cs typeface="+mn-cs"/>
              </a:rPr>
              <a:t>under grant agreement No. 675680</a:t>
            </a:r>
          </a:p>
        </p:txBody>
      </p:sp>
      <p:sp>
        <p:nvSpPr>
          <p:cNvPr id="14" name="Subtitle 8"/>
          <p:cNvSpPr txBox="1">
            <a:spLocks/>
          </p:cNvSpPr>
          <p:nvPr/>
        </p:nvSpPr>
        <p:spPr>
          <a:xfrm>
            <a:off x="4975992" y="6503734"/>
            <a:ext cx="4168008" cy="327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4"/>
              </a:buBlip>
              <a:defRPr sz="32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4"/>
              </a:buBlip>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4"/>
              </a:buBlip>
              <a:defRPr sz="24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it-IT" sz="2000" b="1" dirty="0">
                <a:solidFill>
                  <a:schemeClr val="bg1"/>
                </a:solidFill>
              </a:rPr>
              <a:t>www.bluebridge-vres.eu</a:t>
            </a:r>
          </a:p>
        </p:txBody>
      </p:sp>
    </p:spTree>
    <p:extLst>
      <p:ext uri="{BB962C8B-B14F-4D97-AF65-F5344CB8AC3E}">
        <p14:creationId xmlns:p14="http://schemas.microsoft.com/office/powerpoint/2010/main" val="13301574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7D02A974-490C-E64C-9939-C5ECDE74C108}" type="datetime1">
              <a:rPr lang="it-IT" smtClean="0"/>
              <a:t>09/11/2017</a:t>
            </a:fld>
            <a:endParaRPr lang="en-US" dirty="0"/>
          </a:p>
        </p:txBody>
      </p:sp>
      <p:sp>
        <p:nvSpPr>
          <p:cNvPr id="5" name="Footer Placeholder 4"/>
          <p:cNvSpPr>
            <a:spLocks noGrp="1"/>
          </p:cNvSpPr>
          <p:nvPr>
            <p:ph type="ftr" sz="quarter" idx="11"/>
          </p:nvPr>
        </p:nvSpPr>
        <p:spPr/>
        <p:txBody>
          <a:bodyPr/>
          <a:lstStyle/>
          <a:p>
            <a:r>
              <a:rPr lang="en-US" dirty="0" smtClean="0"/>
              <a:t>DI4R 2016 Conference, 28-30 September 2016, Krakow</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5765933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lstStyle>
          <a:p>
            <a:r>
              <a:rPr lang="it-IT" smtClean="0"/>
              <a:t>Fare clic per modificare stile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24D45C01-6063-3049-8B6F-F8ABD2EFBA5E}" type="datetime1">
              <a:rPr lang="it-IT" smtClean="0"/>
              <a:t>09/11/2017</a:t>
            </a:fld>
            <a:endParaRPr lang="en-US" dirty="0"/>
          </a:p>
        </p:txBody>
      </p:sp>
      <p:sp>
        <p:nvSpPr>
          <p:cNvPr id="5" name="Footer Placeholder 4"/>
          <p:cNvSpPr>
            <a:spLocks noGrp="1"/>
          </p:cNvSpPr>
          <p:nvPr>
            <p:ph type="ftr" sz="quarter" idx="11"/>
          </p:nvPr>
        </p:nvSpPr>
        <p:spPr/>
        <p:txBody>
          <a:bodyPr/>
          <a:lstStyle/>
          <a:p>
            <a:r>
              <a:rPr lang="en-US" dirty="0" smtClean="0"/>
              <a:t>DI4R 2016 Conference, 28-30 September 2016, Krakow</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6606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custom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GB"/>
          </a:p>
        </p:txBody>
      </p:sp>
      <p:sp>
        <p:nvSpPr>
          <p:cNvPr id="3" name="Date Placeholder 2"/>
          <p:cNvSpPr>
            <a:spLocks noGrp="1"/>
          </p:cNvSpPr>
          <p:nvPr>
            <p:ph type="dt" sz="half" idx="10"/>
          </p:nvPr>
        </p:nvSpPr>
        <p:spPr/>
        <p:txBody>
          <a:bodyPr/>
          <a:lstStyle/>
          <a:p>
            <a:fld id="{CF1990EC-45BC-0F46-B372-130ED65C292A}" type="datetime1">
              <a:rPr lang="it-IT" smtClean="0"/>
              <a:t>09/11/2017</a:t>
            </a:fld>
            <a:endParaRPr lang="en-US" dirty="0"/>
          </a:p>
        </p:txBody>
      </p:sp>
      <p:sp>
        <p:nvSpPr>
          <p:cNvPr id="4" name="Footer Placeholder 3"/>
          <p:cNvSpPr>
            <a:spLocks noGrp="1"/>
          </p:cNvSpPr>
          <p:nvPr>
            <p:ph type="ftr" sz="quarter" idx="11"/>
          </p:nvPr>
        </p:nvSpPr>
        <p:spPr/>
        <p:txBody>
          <a:bodyPr/>
          <a:lstStyle/>
          <a:p>
            <a:r>
              <a:rPr lang="en-US" dirty="0" smtClean="0"/>
              <a:t>DI4R 2016 Conference, 28-30 September 2016, Krakow</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
        <p:nvSpPr>
          <p:cNvPr id="6" name="Content Placeholder 2"/>
          <p:cNvSpPr>
            <a:spLocks noGrp="1"/>
          </p:cNvSpPr>
          <p:nvPr>
            <p:ph idx="1"/>
          </p:nvPr>
        </p:nvSpPr>
        <p:spPr>
          <a:xfrm>
            <a:off x="457200" y="1600200"/>
            <a:ext cx="8229600" cy="4525963"/>
          </a:xfrm>
        </p:spPr>
        <p:txBody>
          <a:bodyPr/>
          <a:lstStyle>
            <a:lvl1pPr marL="342900" indent="-342900">
              <a:buFontTx/>
              <a:buBlip>
                <a:blip r:embed="rId2"/>
              </a:buBlip>
              <a:defRPr>
                <a:solidFill>
                  <a:srgbClr val="125E89"/>
                </a:solidFill>
              </a:defRPr>
            </a:lvl1pPr>
            <a:lvl2pPr marL="742950" indent="-285750">
              <a:buFontTx/>
              <a:buBlip>
                <a:blip r:embed="rId2"/>
              </a:buBlip>
              <a:defRPr>
                <a:solidFill>
                  <a:srgbClr val="125E89"/>
                </a:solidFill>
              </a:defRPr>
            </a:lvl2pPr>
            <a:lvl3pPr marL="1143000" indent="-228600">
              <a:buFontTx/>
              <a:buBlip>
                <a:blip r:embed="rId2"/>
              </a:buBlip>
              <a:defRPr>
                <a:solidFill>
                  <a:srgbClr val="125E89"/>
                </a:solidFill>
              </a:defRPr>
            </a:lvl3pPr>
            <a:lvl4pPr marL="1600200" indent="-228600">
              <a:buFontTx/>
              <a:buBlip>
                <a:blip r:embed="rId2"/>
              </a:buBlip>
              <a:defRPr>
                <a:solidFill>
                  <a:srgbClr val="125E89"/>
                </a:solidFill>
              </a:defRPr>
            </a:lvl4pPr>
            <a:lvl5pPr marL="2057400" indent="-228600">
              <a:buFontTx/>
              <a:buBlip>
                <a:blip r:embed="rId2"/>
              </a:buBlip>
              <a:defRPr>
                <a:solidFill>
                  <a:srgbClr val="125E89"/>
                </a:solidFil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extLst>
      <p:ext uri="{BB962C8B-B14F-4D97-AF65-F5344CB8AC3E}">
        <p14:creationId xmlns:p14="http://schemas.microsoft.com/office/powerpoint/2010/main" val="176634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024" y="2263775"/>
            <a:ext cx="5364088" cy="1470025"/>
          </a:xfrm>
        </p:spPr>
        <p:txBody>
          <a:bodyPr/>
          <a:lstStyle>
            <a:lvl1pPr algn="l">
              <a:defRPr>
                <a:solidFill>
                  <a:srgbClr val="125E89"/>
                </a:solidFill>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200488" y="3886200"/>
            <a:ext cx="5379624" cy="990600"/>
          </a:xfrm>
        </p:spPr>
        <p:txBody>
          <a:bodyPr>
            <a:normAutofit/>
          </a:bodyPr>
          <a:lstStyle>
            <a:lvl1pPr marL="0" indent="0" algn="l">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your name and affiliation</a:t>
            </a:r>
            <a:endParaRPr lang="en-US" dirty="0"/>
          </a:p>
        </p:txBody>
      </p:sp>
      <p:sp>
        <p:nvSpPr>
          <p:cNvPr id="8" name="Text Placeholder 7"/>
          <p:cNvSpPr>
            <a:spLocks noGrp="1"/>
          </p:cNvSpPr>
          <p:nvPr>
            <p:ph type="body" sz="quarter" idx="13" hasCustomPrompt="1"/>
          </p:nvPr>
        </p:nvSpPr>
        <p:spPr>
          <a:xfrm>
            <a:off x="216024" y="4953000"/>
            <a:ext cx="5364088" cy="492224"/>
          </a:xfrm>
        </p:spPr>
        <p:txBody>
          <a:bodyPr>
            <a:noAutofit/>
          </a:bodyPr>
          <a:lstStyle>
            <a:lvl1pPr marL="0" indent="0">
              <a:buNone/>
              <a:defRPr lang="it-IT" sz="2400" kern="1200" baseline="0" dirty="0">
                <a:solidFill>
                  <a:schemeClr val="tx1">
                    <a:tint val="75000"/>
                  </a:schemeClr>
                </a:solidFill>
                <a:latin typeface="+mn-lt"/>
                <a:ea typeface="+mn-ea"/>
                <a:cs typeface="+mn-cs"/>
              </a:defRPr>
            </a:lvl1pPr>
          </a:lstStyle>
          <a:p>
            <a:pPr lvl="0"/>
            <a:r>
              <a:rPr lang="en-US" dirty="0" smtClean="0"/>
              <a:t>Click to edit your email address</a:t>
            </a:r>
            <a:endParaRPr lang="it-IT" dirty="0"/>
          </a:p>
        </p:txBody>
      </p:sp>
      <p:sp>
        <p:nvSpPr>
          <p:cNvPr id="10" name="Text Placeholder 9"/>
          <p:cNvSpPr>
            <a:spLocks noGrp="1"/>
          </p:cNvSpPr>
          <p:nvPr>
            <p:ph type="body" sz="quarter" idx="14" hasCustomPrompt="1"/>
          </p:nvPr>
        </p:nvSpPr>
        <p:spPr>
          <a:xfrm>
            <a:off x="5909086" y="5232476"/>
            <a:ext cx="3200400" cy="1013048"/>
          </a:xfrm>
        </p:spPr>
        <p:txBody>
          <a:bodyPr>
            <a:normAutofit/>
          </a:bodyPr>
          <a:lstStyle>
            <a:lvl1pPr marL="0" indent="0" algn="r">
              <a:buNone/>
              <a:defRPr sz="2000">
                <a:solidFill>
                  <a:srgbClr val="F39223"/>
                </a:solidFill>
              </a:defRPr>
            </a:lvl1pPr>
          </a:lstStyle>
          <a:p>
            <a:pPr lvl="0"/>
            <a:r>
              <a:rPr lang="en-US" dirty="0" smtClean="0"/>
              <a:t>Click to edit the name of the event, the date and the location</a:t>
            </a:r>
            <a:endParaRPr lang="it-IT"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37" y="6280784"/>
            <a:ext cx="826363" cy="570192"/>
          </a:xfrm>
          <a:prstGeom prst="rect">
            <a:avLst/>
          </a:prstGeom>
        </p:spPr>
      </p:pic>
      <p:sp>
        <p:nvSpPr>
          <p:cNvPr id="13" name="TextBox 12"/>
          <p:cNvSpPr txBox="1"/>
          <p:nvPr userDrawn="1"/>
        </p:nvSpPr>
        <p:spPr>
          <a:xfrm>
            <a:off x="838200" y="6530368"/>
            <a:ext cx="3733800"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900" kern="1200" noProof="0" dirty="0" smtClean="0">
                <a:solidFill>
                  <a:schemeClr val="tx1"/>
                </a:solidFill>
                <a:latin typeface="+mn-lt"/>
                <a:ea typeface="+mn-ea"/>
                <a:cs typeface="+mn-cs"/>
              </a:rPr>
              <a:t>BlueBRIDGE </a:t>
            </a:r>
            <a:r>
              <a:rPr lang="en-US" sz="900" kern="1200" noProof="0" dirty="0" smtClean="0">
                <a:solidFill>
                  <a:schemeClr val="tx1"/>
                </a:solidFill>
                <a:latin typeface="+mn-lt"/>
                <a:ea typeface="+mn-ea"/>
                <a:cs typeface="+mn-cs"/>
              </a:rPr>
              <a:t>receives funding from the European Union’s Horizon 2020 research and innovation p</a:t>
            </a:r>
            <a:r>
              <a:rPr lang="it-IT" sz="900" kern="1200" noProof="0" dirty="0" smtClean="0">
                <a:solidFill>
                  <a:schemeClr val="tx1"/>
                </a:solidFill>
                <a:latin typeface="+mn-lt"/>
                <a:ea typeface="+mn-ea"/>
                <a:cs typeface="+mn-cs"/>
              </a:rPr>
              <a:t>rogramme</a:t>
            </a:r>
            <a:r>
              <a:rPr lang="en-US" sz="900" kern="1200" baseline="0" noProof="0" dirty="0" smtClean="0">
                <a:solidFill>
                  <a:schemeClr val="tx1"/>
                </a:solidFill>
                <a:latin typeface="+mn-lt"/>
                <a:ea typeface="+mn-ea"/>
                <a:cs typeface="+mn-cs"/>
              </a:rPr>
              <a:t> </a:t>
            </a:r>
            <a:r>
              <a:rPr lang="en-US" sz="900" kern="1200" noProof="0" dirty="0" smtClean="0">
                <a:solidFill>
                  <a:schemeClr val="tx1"/>
                </a:solidFill>
                <a:latin typeface="+mn-lt"/>
                <a:ea typeface="+mn-ea"/>
                <a:cs typeface="+mn-cs"/>
              </a:rPr>
              <a:t>under grant agreement No. 675680</a:t>
            </a:r>
          </a:p>
        </p:txBody>
      </p:sp>
      <p:sp>
        <p:nvSpPr>
          <p:cNvPr id="14" name="Subtitle 8"/>
          <p:cNvSpPr txBox="1">
            <a:spLocks/>
          </p:cNvSpPr>
          <p:nvPr userDrawn="1"/>
        </p:nvSpPr>
        <p:spPr>
          <a:xfrm>
            <a:off x="4975992" y="6503734"/>
            <a:ext cx="4168008" cy="327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Tx/>
              <a:buBlip>
                <a:blip r:embed="rId3"/>
              </a:buBlip>
              <a:defRPr sz="32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4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it-IT" sz="2000" b="1" dirty="0">
                <a:solidFill>
                  <a:schemeClr val="bg1"/>
                </a:solidFill>
              </a:rPr>
              <a:t>www.bluebridge-vres.eu</a:t>
            </a: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2133720" y="274680"/>
            <a:ext cx="6552720" cy="1142640"/>
          </a:xfrm>
          <a:prstGeom prst="rect">
            <a:avLst/>
          </a:prstGeom>
        </p:spPr>
        <p:txBody>
          <a:bodyPr lIns="0" tIns="0" rIns="0" bIns="0" anchor="ctr"/>
          <a:lstStyle/>
          <a:p>
            <a:endParaRPr lang="en-US" sz="1800" strike="noStrike" spc="-1">
              <a:solidFill>
                <a:srgbClr val="000000"/>
              </a:solidFill>
              <a:uFill>
                <a:solidFill>
                  <a:srgbClr val="FFFFFF"/>
                </a:solidFill>
              </a:uFill>
              <a:latin typeface="Calibri"/>
            </a:endParaRPr>
          </a:p>
        </p:txBody>
      </p:sp>
      <p:sp>
        <p:nvSpPr>
          <p:cNvPr id="46" name="PlaceHolder 2"/>
          <p:cNvSpPr>
            <a:spLocks noGrp="1"/>
          </p:cNvSpPr>
          <p:nvPr>
            <p:ph type="subTitle"/>
          </p:nvPr>
        </p:nvSpPr>
        <p:spPr>
          <a:xfrm>
            <a:off x="457200" y="1600200"/>
            <a:ext cx="8229240" cy="4525560"/>
          </a:xfrm>
          <a:prstGeom prst="rect">
            <a:avLst/>
          </a:prstGeom>
        </p:spPr>
        <p:txBody>
          <a:bodyPr lIns="0" tIns="0" rIns="0" bIns="0" anchor="ctr"/>
          <a:lstStyle/>
          <a:p>
            <a:pPr algn="ctr"/>
            <a:endParaRPr lang="en-AU" sz="32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62059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6553200" cy="1143000"/>
          </a:xfrm>
        </p:spPr>
        <p:txBody>
          <a:bodyPr/>
          <a:lstStyle>
            <a:lvl1pPr algn="r">
              <a:defRPr>
                <a:solidFill>
                  <a:srgbClr val="125E89"/>
                </a:solidFill>
              </a:defRPr>
            </a:lvl1pPr>
          </a:lstStyle>
          <a:p>
            <a:r>
              <a:rPr lang="it-IT" smtClean="0"/>
              <a:t>Fare clic per modificare stile</a:t>
            </a:r>
            <a:endParaRPr lang="en-US" dirty="0"/>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rgbClr val="125E89"/>
                </a:solidFill>
              </a:defRPr>
            </a:lvl1pPr>
            <a:lvl2pPr marL="742950" indent="-285750">
              <a:buFont typeface="Arial" panose="020B0604020202020204" pitchFamily="34" charset="0"/>
              <a:buChar char="•"/>
              <a:defRPr>
                <a:solidFill>
                  <a:srgbClr val="125E89"/>
                </a:solidFill>
              </a:defRPr>
            </a:lvl2pPr>
            <a:lvl3pPr marL="1143000" indent="-228600">
              <a:buFont typeface="Arial" panose="020B0604020202020204" pitchFamily="34" charset="0"/>
              <a:buChar char="•"/>
              <a:defRPr>
                <a:solidFill>
                  <a:srgbClr val="125E89"/>
                </a:solidFill>
              </a:defRPr>
            </a:lvl3pPr>
            <a:lvl4pPr marL="1600200" indent="-228600">
              <a:buFont typeface="Arial" panose="020B0604020202020204" pitchFamily="34" charset="0"/>
              <a:buChar char="•"/>
              <a:defRPr>
                <a:solidFill>
                  <a:srgbClr val="125E89"/>
                </a:solidFill>
              </a:defRPr>
            </a:lvl4pPr>
            <a:lvl5pPr marL="2057400" indent="-228600">
              <a:buFont typeface="Arial" panose="020B0604020202020204" pitchFamily="34" charset="0"/>
              <a:buChar char="•"/>
              <a:defRPr>
                <a:solidFill>
                  <a:srgbClr val="125E89"/>
                </a:solidFil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06867D58-B086-EA42-A58F-ED523488B0DE}" type="datetime1">
              <a:rPr lang="it-IT" smtClean="0"/>
              <a:t>09/11/2017</a:t>
            </a:fld>
            <a:endParaRPr lang="en-US" dirty="0"/>
          </a:p>
        </p:txBody>
      </p:sp>
      <p:sp>
        <p:nvSpPr>
          <p:cNvPr id="5" name="Footer Placeholder 4"/>
          <p:cNvSpPr>
            <a:spLocks noGrp="1"/>
          </p:cNvSpPr>
          <p:nvPr>
            <p:ph type="ftr" sz="quarter" idx="11"/>
          </p:nvPr>
        </p:nvSpPr>
        <p:spPr>
          <a:xfrm>
            <a:off x="2771800" y="6356350"/>
            <a:ext cx="3781400" cy="365125"/>
          </a:xfrm>
        </p:spPr>
        <p:txBody>
          <a:bodyPr/>
          <a:lstStyle/>
          <a:p>
            <a:r>
              <a:rPr lang="en-US" dirty="0" smtClean="0"/>
              <a:t>DI4R 2016 Conference, 28-30 September 2016, Krakow</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6507237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C60B1386-9B49-D540-8C10-A9A062BEA84D}" type="datetime1">
              <a:rPr lang="it-IT" smtClean="0"/>
              <a:t>09/11/2017</a:t>
            </a:fld>
            <a:endParaRPr lang="en-US" dirty="0"/>
          </a:p>
        </p:txBody>
      </p:sp>
      <p:sp>
        <p:nvSpPr>
          <p:cNvPr id="5" name="Footer Placeholder 4"/>
          <p:cNvSpPr>
            <a:spLocks noGrp="1"/>
          </p:cNvSpPr>
          <p:nvPr>
            <p:ph type="ftr" sz="quarter" idx="11"/>
          </p:nvPr>
        </p:nvSpPr>
        <p:spPr/>
        <p:txBody>
          <a:bodyPr/>
          <a:lstStyle/>
          <a:p>
            <a:r>
              <a:rPr lang="en-US" dirty="0" smtClean="0"/>
              <a:t>DI4R 2016 Conference, 28-30 September 2016, Krakow</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0" y="116632"/>
            <a:ext cx="33528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03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4701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p:cNvSpPr>
          <p:nvPr>
            <p:ph type="dt" sz="half" idx="10"/>
          </p:nvPr>
        </p:nvSpPr>
        <p:spPr/>
        <p:txBody>
          <a:bodyPr/>
          <a:lstStyle/>
          <a:p>
            <a:fld id="{41502E99-6844-294D-B3DD-0A40108796E2}" type="datetime1">
              <a:rPr lang="it-IT" smtClean="0"/>
              <a:t>09/11/2017</a:t>
            </a:fld>
            <a:endParaRPr lang="en-US" dirty="0"/>
          </a:p>
        </p:txBody>
      </p:sp>
      <p:sp>
        <p:nvSpPr>
          <p:cNvPr id="6" name="Footer Placeholder 5"/>
          <p:cNvSpPr>
            <a:spLocks noGrp="1"/>
          </p:cNvSpPr>
          <p:nvPr>
            <p:ph type="ftr" sz="quarter" idx="11"/>
          </p:nvPr>
        </p:nvSpPr>
        <p:spPr/>
        <p:txBody>
          <a:bodyPr/>
          <a:lstStyle/>
          <a:p>
            <a:r>
              <a:rPr lang="en-US" dirty="0" smtClean="0"/>
              <a:t>DI4R 2016 Conference, 28-30 September 2016, Krakow</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599250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D7211EB5-EB60-1044-9343-21482649672A}" type="datetime1">
              <a:rPr lang="it-IT" smtClean="0"/>
              <a:t>09/11/2017</a:t>
            </a:fld>
            <a:endParaRPr lang="en-US" dirty="0"/>
          </a:p>
        </p:txBody>
      </p:sp>
      <p:sp>
        <p:nvSpPr>
          <p:cNvPr id="8" name="Footer Placeholder 7"/>
          <p:cNvSpPr>
            <a:spLocks noGrp="1"/>
          </p:cNvSpPr>
          <p:nvPr>
            <p:ph type="ftr" sz="quarter" idx="11"/>
          </p:nvPr>
        </p:nvSpPr>
        <p:spPr/>
        <p:txBody>
          <a:bodyPr/>
          <a:lstStyle/>
          <a:p>
            <a:r>
              <a:rPr lang="en-US" dirty="0" smtClean="0"/>
              <a:t>DI4R 2016 Conference, 28-30 September 2016, Krakow</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685662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907704" y="274638"/>
            <a:ext cx="6779096" cy="1143000"/>
          </a:xfrm>
        </p:spPr>
        <p:txBody>
          <a:bodyPr/>
          <a:lstStyle/>
          <a:p>
            <a:r>
              <a:rPr lang="it-IT" smtClean="0"/>
              <a:t>Fare clic per modificare stile</a:t>
            </a:r>
            <a:endParaRPr lang="en-US"/>
          </a:p>
        </p:txBody>
      </p:sp>
      <p:sp>
        <p:nvSpPr>
          <p:cNvPr id="3" name="Date Placeholder 2"/>
          <p:cNvSpPr>
            <a:spLocks noGrp="1"/>
          </p:cNvSpPr>
          <p:nvPr>
            <p:ph type="dt" sz="half" idx="10"/>
          </p:nvPr>
        </p:nvSpPr>
        <p:spPr/>
        <p:txBody>
          <a:bodyPr/>
          <a:lstStyle/>
          <a:p>
            <a:fld id="{E6AB276E-E620-724D-84B2-D73BD814132F}" type="datetime1">
              <a:rPr lang="it-IT" smtClean="0"/>
              <a:t>09/11/2017</a:t>
            </a:fld>
            <a:endParaRPr lang="en-US" dirty="0"/>
          </a:p>
        </p:txBody>
      </p:sp>
      <p:sp>
        <p:nvSpPr>
          <p:cNvPr id="4" name="Footer Placeholder 3"/>
          <p:cNvSpPr>
            <a:spLocks noGrp="1"/>
          </p:cNvSpPr>
          <p:nvPr>
            <p:ph type="ftr" sz="quarter" idx="11"/>
          </p:nvPr>
        </p:nvSpPr>
        <p:spPr>
          <a:xfrm>
            <a:off x="2771800" y="6308726"/>
            <a:ext cx="3781400" cy="412749"/>
          </a:xfrm>
        </p:spPr>
        <p:txBody>
          <a:bodyPr/>
          <a:lstStyle>
            <a:lvl1pPr>
              <a:defRPr sz="1000"/>
            </a:lvl1pPr>
          </a:lstStyle>
          <a:p>
            <a:r>
              <a:rPr lang="en-US" dirty="0" smtClean="0"/>
              <a:t>DI4R 2016 Conference, 28-30 September 2016, Krakow</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715703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110DC-CA61-6A46-9819-B1C4845B05FD}" type="datetime1">
              <a:rPr lang="it-IT" smtClean="0"/>
              <a:t>09/11/2017</a:t>
            </a:fld>
            <a:endParaRPr lang="en-US" dirty="0"/>
          </a:p>
        </p:txBody>
      </p:sp>
      <p:sp>
        <p:nvSpPr>
          <p:cNvPr id="3" name="Footer Placeholder 2"/>
          <p:cNvSpPr>
            <a:spLocks noGrp="1"/>
          </p:cNvSpPr>
          <p:nvPr>
            <p:ph type="ftr" sz="quarter" idx="11"/>
          </p:nvPr>
        </p:nvSpPr>
        <p:spPr/>
        <p:txBody>
          <a:bodyPr/>
          <a:lstStyle/>
          <a:p>
            <a:r>
              <a:rPr lang="en-US" dirty="0" smtClean="0"/>
              <a:t>DI4R 2016 Conference, 28-30 September 2016, Krakow</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642841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1162050"/>
          </a:xfrm>
        </p:spPr>
        <p:txBody>
          <a:bodyPr anchor="b"/>
          <a:lstStyle>
            <a:lvl1pPr algn="l">
              <a:defRPr sz="2000" b="1"/>
            </a:lvl1pPr>
          </a:lstStyle>
          <a:p>
            <a:r>
              <a:rPr lang="it-IT" smtClean="0"/>
              <a:t>Fare clic per modificare stile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Text Placeholder 3"/>
          <p:cNvSpPr>
            <a:spLocks noGrp="1"/>
          </p:cNvSpPr>
          <p:nvPr>
            <p:ph type="body" sz="half" idx="2"/>
          </p:nvPr>
        </p:nvSpPr>
        <p:spPr>
          <a:xfrm>
            <a:off x="457200" y="2209800"/>
            <a:ext cx="3008313" cy="3916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DA66FEFC-0D61-FF46-968D-5F37B2E6C0BF}" type="datetime1">
              <a:rPr lang="it-IT" smtClean="0"/>
              <a:t>09/11/2017</a:t>
            </a:fld>
            <a:endParaRPr lang="en-US" dirty="0"/>
          </a:p>
        </p:txBody>
      </p:sp>
      <p:sp>
        <p:nvSpPr>
          <p:cNvPr id="6" name="Footer Placeholder 5"/>
          <p:cNvSpPr>
            <a:spLocks noGrp="1"/>
          </p:cNvSpPr>
          <p:nvPr>
            <p:ph type="ftr" sz="quarter" idx="11"/>
          </p:nvPr>
        </p:nvSpPr>
        <p:spPr/>
        <p:txBody>
          <a:bodyPr/>
          <a:lstStyle/>
          <a:p>
            <a:r>
              <a:rPr lang="en-US" dirty="0" smtClean="0"/>
              <a:t>DI4R 2016 Conference, 28-30 September 2016, Krakow</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23703040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133600" y="4800600"/>
            <a:ext cx="5486400" cy="566738"/>
          </a:xfrm>
        </p:spPr>
        <p:txBody>
          <a:bodyPr anchor="b"/>
          <a:lstStyle>
            <a:lvl1pPr algn="l">
              <a:defRPr sz="2000" b="1"/>
            </a:lvl1pPr>
          </a:lstStyle>
          <a:p>
            <a:r>
              <a:rPr lang="it-IT" smtClean="0"/>
              <a:t>Fare clic per modificare stile</a:t>
            </a:r>
            <a:endParaRPr lang="en-US"/>
          </a:p>
        </p:txBody>
      </p:sp>
      <p:sp>
        <p:nvSpPr>
          <p:cNvPr id="3" name="Picture Placeholder 2"/>
          <p:cNvSpPr>
            <a:spLocks noGrp="1"/>
          </p:cNvSpPr>
          <p:nvPr>
            <p:ph type="pic" idx="1"/>
          </p:nvPr>
        </p:nvSpPr>
        <p:spPr>
          <a:xfrm>
            <a:off x="21336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21336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2251ED25-BF45-B949-859A-BE5BB15FCA94}" type="datetime1">
              <a:rPr lang="it-IT" smtClean="0"/>
              <a:t>09/11/2017</a:t>
            </a:fld>
            <a:endParaRPr lang="en-US" dirty="0"/>
          </a:p>
        </p:txBody>
      </p:sp>
      <p:sp>
        <p:nvSpPr>
          <p:cNvPr id="6" name="Footer Placeholder 5"/>
          <p:cNvSpPr>
            <a:spLocks noGrp="1"/>
          </p:cNvSpPr>
          <p:nvPr>
            <p:ph type="ftr" sz="quarter" idx="11"/>
          </p:nvPr>
        </p:nvSpPr>
        <p:spPr/>
        <p:txBody>
          <a:bodyPr/>
          <a:lstStyle/>
          <a:p>
            <a:r>
              <a:rPr lang="en-US" dirty="0" smtClean="0"/>
              <a:t>DI4R 2016 Conference, 28-30 September 2016, Krakow</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808806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3600" y="274638"/>
            <a:ext cx="6553200" cy="1143000"/>
          </a:xfrm>
          <a:prstGeom prst="rect">
            <a:avLst/>
          </a:prstGeom>
        </p:spPr>
        <p:txBody>
          <a:bodyPr vert="horz" lIns="91440" tIns="45720" rIns="91440" bIns="45720" rtlCol="0" anchor="ctr">
            <a:normAutofit/>
          </a:bodyPr>
          <a:lstStyle/>
          <a:p>
            <a:r>
              <a:rPr lang="it-IT" smtClean="0"/>
              <a:t>Fare clic per modificare stile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0DCF4-6A95-FE43-9915-96EBA9B65EB9}" type="datetime1">
              <a:rPr lang="it-IT" smtClean="0"/>
              <a:t>09/11/2017</a:t>
            </a:fld>
            <a:endParaRPr lang="en-US" dirty="0"/>
          </a:p>
        </p:txBody>
      </p:sp>
      <p:sp>
        <p:nvSpPr>
          <p:cNvPr id="5" name="Footer Placeholder 4"/>
          <p:cNvSpPr>
            <a:spLocks noGrp="1"/>
          </p:cNvSpPr>
          <p:nvPr>
            <p:ph type="ftr" sz="quarter" idx="3"/>
          </p:nvPr>
        </p:nvSpPr>
        <p:spPr>
          <a:xfrm>
            <a:off x="2843808" y="6308726"/>
            <a:ext cx="3709392" cy="41274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DI4R 2016 Conference, 28-30 September 2016, Krakow</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003354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49" r:id="rId13"/>
    <p:sldLayoutId id="2147483687" r:id="rId14"/>
  </p:sldLayoutIdLst>
  <p:timing>
    <p:tnLst>
      <p:par>
        <p:cTn id="1" dur="indefinite" restart="never" nodeType="tmRoot"/>
      </p:par>
    </p:tnLst>
  </p:timing>
  <p:hf sldNum="0" hdr="0" dt="0"/>
  <p:txStyles>
    <p:titleStyle>
      <a:lvl1pPr algn="r" defTabSz="914400" rtl="0" eaLnBrk="1" latinLnBrk="0" hangingPunct="1">
        <a:spcBef>
          <a:spcPct val="0"/>
        </a:spcBef>
        <a:buNone/>
        <a:defRPr sz="4400" kern="1200">
          <a:solidFill>
            <a:srgbClr val="125E89"/>
          </a:solidFill>
          <a:latin typeface="+mj-lt"/>
          <a:ea typeface="+mj-ea"/>
          <a:cs typeface="+mj-cs"/>
        </a:defRPr>
      </a:lvl1pPr>
    </p:titleStyle>
    <p:bodyStyle>
      <a:lvl1pPr marL="342900" indent="-342900" algn="l" defTabSz="914400" rtl="0" eaLnBrk="1" latinLnBrk="0" hangingPunct="1">
        <a:spcBef>
          <a:spcPct val="20000"/>
        </a:spcBef>
        <a:buFontTx/>
        <a:buBlip>
          <a:blip r:embed="rId17"/>
        </a:buBlip>
        <a:defRPr sz="3200" kern="1200">
          <a:solidFill>
            <a:srgbClr val="125E89"/>
          </a:solidFill>
          <a:latin typeface="+mn-lt"/>
          <a:ea typeface="+mn-ea"/>
          <a:cs typeface="+mn-cs"/>
        </a:defRPr>
      </a:lvl1pPr>
      <a:lvl2pPr marL="742950" indent="-285750" algn="l" defTabSz="914400" rtl="0" eaLnBrk="1" latinLnBrk="0" hangingPunct="1">
        <a:spcBef>
          <a:spcPct val="20000"/>
        </a:spcBef>
        <a:buFontTx/>
        <a:buBlip>
          <a:blip r:embed="rId17"/>
        </a:buBlip>
        <a:defRPr sz="2800" kern="1200">
          <a:solidFill>
            <a:srgbClr val="125E89"/>
          </a:solidFill>
          <a:latin typeface="+mn-lt"/>
          <a:ea typeface="+mn-ea"/>
          <a:cs typeface="+mn-cs"/>
        </a:defRPr>
      </a:lvl2pPr>
      <a:lvl3pPr marL="1143000" indent="-228600" algn="l" defTabSz="914400" rtl="0" eaLnBrk="1" latinLnBrk="0" hangingPunct="1">
        <a:spcBef>
          <a:spcPct val="20000"/>
        </a:spcBef>
        <a:buFontTx/>
        <a:buBlip>
          <a:blip r:embed="rId17"/>
        </a:buBlip>
        <a:defRPr sz="2400" kern="1200">
          <a:solidFill>
            <a:srgbClr val="125E89"/>
          </a:solidFill>
          <a:latin typeface="+mn-lt"/>
          <a:ea typeface="+mn-ea"/>
          <a:cs typeface="+mn-cs"/>
        </a:defRPr>
      </a:lvl3pPr>
      <a:lvl4pPr marL="1600200" indent="-228600" algn="l" defTabSz="914400" rtl="0" eaLnBrk="1" latinLnBrk="0" hangingPunct="1">
        <a:spcBef>
          <a:spcPct val="20000"/>
        </a:spcBef>
        <a:buFontTx/>
        <a:buBlip>
          <a:blip r:embed="rId17"/>
        </a:buBlip>
        <a:defRPr sz="2000" kern="1200">
          <a:solidFill>
            <a:srgbClr val="125E89"/>
          </a:solidFill>
          <a:latin typeface="+mn-lt"/>
          <a:ea typeface="+mn-ea"/>
          <a:cs typeface="+mn-cs"/>
        </a:defRPr>
      </a:lvl4pPr>
      <a:lvl5pPr marL="2057400" indent="-228600" algn="l" defTabSz="914400" rtl="0" eaLnBrk="1" latinLnBrk="0" hangingPunct="1">
        <a:spcBef>
          <a:spcPct val="20000"/>
        </a:spcBef>
        <a:buFontTx/>
        <a:buBlip>
          <a:blip r:embed="rId17"/>
        </a:buBlip>
        <a:defRPr sz="2000" kern="1200">
          <a:solidFill>
            <a:srgbClr val="125E8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marine.d4science.org/group/imarine-gateway/explore" TargetMode="External"/><Relationship Id="rId2" Type="http://schemas.openxmlformats.org/officeDocument/2006/relationships/hyperlink" Target="http://www.bluebridge-vres.eu/vre-three-letters-enhance-cooperation-and-collaboration-amongst-researchers-modern-science" TargetMode="Externa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hyperlink" Target="https://www.grida.no/" TargetMode="Externa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hyperlink" Target="https://i-marine.d4science.org/group/protectedareaimpactmaps" TargetMode="External"/><Relationship Id="rId10" Type="http://schemas.openxmlformats.org/officeDocument/2006/relationships/image" Target="../media/image27.png"/><Relationship Id="rId4" Type="http://schemas.openxmlformats.org/officeDocument/2006/relationships/hyperlink" Target="http://www.fao.org/home/en/" TargetMode="Externa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4.xml"/><Relationship Id="rId5" Type="http://schemas.openxmlformats.org/officeDocument/2006/relationships/hyperlink" Target="http://cran.r-project.org/"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diagramQuickStyle" Target="../diagrams/quickStyle1.xml"/><Relationship Id="rId11" Type="http://schemas.openxmlformats.org/officeDocument/2006/relationships/image" Target="../media/image24.png"/><Relationship Id="rId5" Type="http://schemas.openxmlformats.org/officeDocument/2006/relationships/diagramLayout" Target="../diagrams/layout1.xml"/><Relationship Id="rId10" Type="http://schemas.openxmlformats.org/officeDocument/2006/relationships/image" Target="../media/image35.jpeg"/><Relationship Id="rId4" Type="http://schemas.openxmlformats.org/officeDocument/2006/relationships/diagramData" Target="../diagrams/data1.xml"/><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hyperlink" Target="https://arcg.is/emHi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openlayers.or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hyperlink" Target="https://i-marine.d4science.org/group/protectedareaimpactmaps/mpa-report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78082" y="2615071"/>
            <a:ext cx="7740352" cy="1741289"/>
          </a:xfrm>
        </p:spPr>
        <p:txBody>
          <a:bodyPr>
            <a:normAutofit/>
          </a:bodyPr>
          <a:lstStyle/>
          <a:p>
            <a:r>
              <a:rPr lang="en-AU" sz="3600" dirty="0"/>
              <a:t>A web-application to understand ecologically important seafloor features in Marine Protected Areas</a:t>
            </a:r>
          </a:p>
        </p:txBody>
      </p:sp>
      <p:sp>
        <p:nvSpPr>
          <p:cNvPr id="3" name="Sottotitolo 2"/>
          <p:cNvSpPr>
            <a:spLocks noGrp="1"/>
          </p:cNvSpPr>
          <p:nvPr>
            <p:ph type="subTitle" idx="1"/>
          </p:nvPr>
        </p:nvSpPr>
        <p:spPr>
          <a:xfrm>
            <a:off x="216024" y="4670648"/>
            <a:ext cx="6084168" cy="990600"/>
          </a:xfrm>
        </p:spPr>
        <p:txBody>
          <a:bodyPr>
            <a:normAutofit fontScale="25000" lnSpcReduction="20000"/>
          </a:bodyPr>
          <a:lstStyle/>
          <a:p>
            <a:r>
              <a:rPr lang="it-IT" sz="8800" dirty="0" smtClean="0"/>
              <a:t>Miles Macmillan-Lawler, Levi Westerveld, Debhasish Bhakta</a:t>
            </a:r>
          </a:p>
          <a:p>
            <a:r>
              <a:rPr lang="it-IT" sz="8800" dirty="0" smtClean="0"/>
              <a:t>GRID-Arendal</a:t>
            </a:r>
          </a:p>
          <a:p>
            <a:r>
              <a:rPr lang="en-GB" sz="8800" dirty="0"/>
              <a:t>Partners: FAO, GRID-Arendal, </a:t>
            </a:r>
            <a:r>
              <a:rPr lang="en-GB" sz="8800" dirty="0" smtClean="0"/>
              <a:t>CNR, CLS</a:t>
            </a:r>
            <a:r>
              <a:rPr lang="en-GB" sz="8800" dirty="0"/>
              <a:t>, Engineering</a:t>
            </a:r>
          </a:p>
          <a:p>
            <a:endParaRPr lang="it-IT" sz="2400" dirty="0" smtClean="0"/>
          </a:p>
          <a:p>
            <a:endParaRPr lang="it-IT" dirty="0"/>
          </a:p>
        </p:txBody>
      </p:sp>
    </p:spTree>
    <p:extLst>
      <p:ext uri="{BB962C8B-B14F-4D97-AF65-F5344CB8AC3E}">
        <p14:creationId xmlns:p14="http://schemas.microsoft.com/office/powerpoint/2010/main" val="35832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Seagrass, Mangroves and Coral Reefs</a:t>
            </a:r>
            <a:endParaRPr lang="en-AU"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75014"/>
            <a:ext cx="8229600" cy="4176335"/>
          </a:xfrm>
        </p:spPr>
      </p:pic>
    </p:spTree>
    <p:extLst>
      <p:ext uri="{BB962C8B-B14F-4D97-AF65-F5344CB8AC3E}">
        <p14:creationId xmlns:p14="http://schemas.microsoft.com/office/powerpoint/2010/main" val="9042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challenge</a:t>
            </a:r>
            <a:endParaRPr lang="it-IT" dirty="0"/>
          </a:p>
        </p:txBody>
      </p:sp>
      <p:sp>
        <p:nvSpPr>
          <p:cNvPr id="8" name="Segnaposto contenuto 2"/>
          <p:cNvSpPr>
            <a:spLocks noGrp="1"/>
          </p:cNvSpPr>
          <p:nvPr>
            <p:ph idx="1"/>
          </p:nvPr>
        </p:nvSpPr>
        <p:spPr>
          <a:xfrm>
            <a:off x="354360" y="1588016"/>
            <a:ext cx="8332440" cy="4701818"/>
          </a:xfrm>
        </p:spPr>
        <p:txBody>
          <a:bodyPr>
            <a:noAutofit/>
          </a:bodyPr>
          <a:lstStyle/>
          <a:p>
            <a:endParaRPr lang="en-US" sz="2400" dirty="0" smtClean="0"/>
          </a:p>
          <a:p>
            <a:pPr marL="0" indent="0">
              <a:buNone/>
            </a:pPr>
            <a:endParaRPr lang="en-US" sz="2400" dirty="0" smtClean="0"/>
          </a:p>
        </p:txBody>
      </p:sp>
      <p:sp>
        <p:nvSpPr>
          <p:cNvPr id="6" name="Segnaposto contenuto 2"/>
          <p:cNvSpPr txBox="1">
            <a:spLocks/>
          </p:cNvSpPr>
          <p:nvPr/>
        </p:nvSpPr>
        <p:spPr>
          <a:xfrm>
            <a:off x="354360" y="1588016"/>
            <a:ext cx="8332440" cy="37851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125E8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25E8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25E8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25E8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25E8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Develop tools to assess features in marine managed areas (e.g. MPAs</a:t>
            </a:r>
            <a:r>
              <a:rPr lang="en-US" dirty="0" smtClean="0"/>
              <a:t>)</a:t>
            </a:r>
          </a:p>
          <a:p>
            <a:r>
              <a:rPr lang="en-US" dirty="0" smtClean="0"/>
              <a:t>Targeted at maritime spatial planners, marine protected area managers, and researchers</a:t>
            </a:r>
            <a:endParaRPr lang="en-US" dirty="0"/>
          </a:p>
          <a:p>
            <a:pPr marL="0" indent="0" algn="r">
              <a:buFont typeface="Arial" panose="020B0604020202020204" pitchFamily="34" charset="0"/>
              <a:buNone/>
            </a:pPr>
            <a:endParaRPr lang="en-US" sz="1200" i="1" dirty="0" smtClean="0"/>
          </a:p>
          <a:p>
            <a:pPr marL="0" indent="0">
              <a:buFont typeface="Arial" panose="020B0604020202020204" pitchFamily="34" charset="0"/>
              <a:buNone/>
            </a:pPr>
            <a:endParaRPr lang="en-US" sz="2400"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818" y="4221088"/>
            <a:ext cx="3809524" cy="1777778"/>
          </a:xfrm>
          <a:prstGeom prst="rect">
            <a:avLst/>
          </a:prstGeom>
        </p:spPr>
      </p:pic>
    </p:spTree>
    <p:extLst>
      <p:ext uri="{BB962C8B-B14F-4D97-AF65-F5344CB8AC3E}">
        <p14:creationId xmlns:p14="http://schemas.microsoft.com/office/powerpoint/2010/main" val="352925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normAutofit/>
          </a:bodyPr>
          <a:lstStyle/>
          <a:p>
            <a:pPr marL="0" indent="0" algn="ctr">
              <a:buNone/>
            </a:pPr>
            <a:endParaRPr lang="en-AU" sz="4800" dirty="0" smtClean="0"/>
          </a:p>
          <a:p>
            <a:pPr marL="0" indent="0" algn="ctr">
              <a:buNone/>
            </a:pPr>
            <a:r>
              <a:rPr lang="en-AU" sz="4800" dirty="0" smtClean="0"/>
              <a:t>Technical Details</a:t>
            </a:r>
            <a:endParaRPr lang="en-AU" sz="4800" dirty="0"/>
          </a:p>
        </p:txBody>
      </p:sp>
    </p:spTree>
    <p:extLst>
      <p:ext uri="{BB962C8B-B14F-4D97-AF65-F5344CB8AC3E}">
        <p14:creationId xmlns:p14="http://schemas.microsoft.com/office/powerpoint/2010/main" val="350820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1861208" y="187464"/>
            <a:ext cx="7282792" cy="1152128"/>
          </a:xfrm>
          <a:prstGeom prst="rect">
            <a:avLst/>
          </a:prstGeom>
          <a:noFill/>
          <a:ln>
            <a:noFill/>
          </a:ln>
        </p:spPr>
        <p:txBody>
          <a:bodyPr anchor="ctr"/>
          <a:lstStyle/>
          <a:p>
            <a:pPr algn="r">
              <a:lnSpc>
                <a:spcPct val="100000"/>
              </a:lnSpc>
            </a:pPr>
            <a:r>
              <a:rPr lang="en-US" sz="3200" b="1" spc="-1" dirty="0" smtClean="0">
                <a:solidFill>
                  <a:srgbClr val="125E89"/>
                </a:solidFill>
                <a:uFill>
                  <a:solidFill>
                    <a:srgbClr val="FFFFFF"/>
                  </a:solidFill>
                </a:uFill>
                <a:latin typeface="Calibri"/>
              </a:rPr>
              <a:t>What is a </a:t>
            </a:r>
            <a:r>
              <a:rPr lang="en-GB" sz="3200" b="1" spc="-1" dirty="0" smtClean="0">
                <a:solidFill>
                  <a:srgbClr val="125E89"/>
                </a:solidFill>
                <a:uFill>
                  <a:solidFill>
                    <a:srgbClr val="FFFFFF"/>
                  </a:solidFill>
                </a:uFill>
              </a:rPr>
              <a:t>Virtual </a:t>
            </a:r>
            <a:r>
              <a:rPr lang="en-GB" sz="3200" b="1" spc="-1" dirty="0">
                <a:solidFill>
                  <a:srgbClr val="125E89"/>
                </a:solidFill>
                <a:uFill>
                  <a:solidFill>
                    <a:srgbClr val="FFFFFF"/>
                  </a:solidFill>
                </a:uFill>
              </a:rPr>
              <a:t>Research Environment </a:t>
            </a:r>
            <a:r>
              <a:rPr lang="en-GB" sz="3200" b="1" spc="-1" dirty="0" smtClean="0">
                <a:solidFill>
                  <a:srgbClr val="125E89"/>
                </a:solidFill>
                <a:uFill>
                  <a:solidFill>
                    <a:srgbClr val="FFFFFF"/>
                  </a:solidFill>
                </a:uFill>
              </a:rPr>
              <a:t>(VRE</a:t>
            </a:r>
            <a:r>
              <a:rPr lang="en-GB" sz="3200" b="1" spc="-1" dirty="0">
                <a:solidFill>
                  <a:srgbClr val="125E89"/>
                </a:solidFill>
                <a:uFill>
                  <a:solidFill>
                    <a:srgbClr val="FFFFFF"/>
                  </a:solidFill>
                </a:uFill>
              </a:rPr>
              <a:t>) </a:t>
            </a:r>
            <a:r>
              <a:rPr lang="en-US" sz="3200" b="1" spc="-1" dirty="0" smtClean="0">
                <a:solidFill>
                  <a:srgbClr val="125E89"/>
                </a:solidFill>
                <a:uFill>
                  <a:solidFill>
                    <a:srgbClr val="FFFFFF"/>
                  </a:solidFill>
                </a:uFill>
                <a:latin typeface="Calibri"/>
              </a:rPr>
              <a:t>?</a:t>
            </a:r>
            <a:endParaRPr lang="en-US" sz="3200" b="1" strike="noStrike" spc="-1" dirty="0">
              <a:solidFill>
                <a:srgbClr val="000000"/>
              </a:solidFill>
              <a:uFill>
                <a:solidFill>
                  <a:srgbClr val="FFFFFF"/>
                </a:solidFill>
              </a:uFill>
              <a:latin typeface="Calibri"/>
            </a:endParaRPr>
          </a:p>
        </p:txBody>
      </p:sp>
      <p:sp>
        <p:nvSpPr>
          <p:cNvPr id="2" name="TextBox 1"/>
          <p:cNvSpPr txBox="1"/>
          <p:nvPr/>
        </p:nvSpPr>
        <p:spPr>
          <a:xfrm>
            <a:off x="467544" y="1412776"/>
            <a:ext cx="8064896" cy="3231654"/>
          </a:xfrm>
          <a:prstGeom prst="rect">
            <a:avLst/>
          </a:prstGeom>
          <a:noFill/>
        </p:spPr>
        <p:txBody>
          <a:bodyPr wrap="square" rtlCol="0">
            <a:spAutoFit/>
          </a:bodyPr>
          <a:lstStyle/>
          <a:p>
            <a:pPr marL="285750" indent="-285750">
              <a:buFont typeface="Arial" panose="020B0604020202020204" pitchFamily="34" charset="0"/>
              <a:buChar char="•"/>
            </a:pPr>
            <a:r>
              <a:rPr lang="en-US" dirty="0"/>
              <a:t>VRE stands for </a:t>
            </a:r>
            <a:r>
              <a:rPr lang="en-US" b="1" dirty="0"/>
              <a:t>Virtual Research Environment</a:t>
            </a:r>
            <a:r>
              <a:rPr lang="en-US" dirty="0"/>
              <a:t>. A Virtual Research Environment is a system that provides researchers </a:t>
            </a:r>
            <a:r>
              <a:rPr lang="en-US" dirty="0" smtClean="0"/>
              <a:t>and</a:t>
            </a:r>
            <a:r>
              <a:rPr lang="en-US" dirty="0"/>
              <a:t> any other type of </a:t>
            </a:r>
            <a:r>
              <a:rPr lang="en-US" dirty="0" smtClean="0"/>
              <a:t>user</a:t>
            </a:r>
            <a:r>
              <a:rPr lang="en-US" dirty="0"/>
              <a:t> with a </a:t>
            </a:r>
            <a:r>
              <a:rPr lang="en-US" b="1" dirty="0"/>
              <a:t>web-based set of facilities including services, data, and computational facilities</a:t>
            </a:r>
            <a:r>
              <a:rPr lang="en-US" dirty="0" smtClean="0"/>
              <a:t>. </a:t>
            </a:r>
          </a:p>
          <a:p>
            <a:endParaRPr lang="en-US" sz="1400" i="1" dirty="0"/>
          </a:p>
          <a:p>
            <a:pPr marL="285750" indent="-285750">
              <a:buFont typeface="Arial" panose="020B0604020202020204" pitchFamily="34" charset="0"/>
              <a:buChar char="•"/>
            </a:pPr>
            <a:r>
              <a:rPr lang="en-US" dirty="0"/>
              <a:t>The facilities provided by a VRE are </a:t>
            </a:r>
            <a:r>
              <a:rPr lang="en-US" b="1" dirty="0"/>
              <a:t>tailored to serve the needs of a specific Community of Practice. </a:t>
            </a:r>
            <a:r>
              <a:rPr lang="en-US" dirty="0"/>
              <a:t>The term Community of Practice refers to a set of individuals </a:t>
            </a:r>
            <a:r>
              <a:rPr lang="en-US" dirty="0" smtClean="0"/>
              <a:t>who</a:t>
            </a:r>
            <a:r>
              <a:rPr lang="en-US" b="1" dirty="0"/>
              <a:t> connect to solve a specific problem</a:t>
            </a:r>
            <a:r>
              <a:rPr lang="en-US" dirty="0" smtClean="0"/>
              <a:t>.</a:t>
            </a:r>
          </a:p>
          <a:p>
            <a:pPr marL="285750" indent="-285750">
              <a:buFont typeface="Arial" panose="020B0604020202020204" pitchFamily="34" charset="0"/>
              <a:buChar char="•"/>
            </a:pPr>
            <a:endParaRPr lang="en-US" sz="1400" i="1" dirty="0"/>
          </a:p>
          <a:p>
            <a:pPr marL="285750" indent="-285750">
              <a:buFont typeface="Arial" panose="020B0604020202020204" pitchFamily="34" charset="0"/>
              <a:buChar char="•"/>
            </a:pPr>
            <a:r>
              <a:rPr lang="en-US" i="1" dirty="0"/>
              <a:t>Learn more about VREs </a:t>
            </a:r>
            <a:r>
              <a:rPr lang="en-US" i="1" dirty="0">
                <a:hlinkClick r:id="rId2"/>
              </a:rPr>
              <a:t>here</a:t>
            </a:r>
            <a:r>
              <a:rPr lang="en-US" i="1" dirty="0"/>
              <a:t> and access a list of all the BlueBRIDGE VREs </a:t>
            </a:r>
            <a:r>
              <a:rPr lang="en-US" i="1" dirty="0">
                <a:hlinkClick r:id="rId3"/>
              </a:rPr>
              <a:t>here</a:t>
            </a:r>
            <a:r>
              <a:rPr lang="en-US" i="1" dirty="0"/>
              <a:t>. </a:t>
            </a:r>
          </a:p>
          <a:p>
            <a:pPr marL="285750" indent="-285750">
              <a:buFont typeface="Arial" panose="020B0604020202020204" pitchFamily="34" charset="0"/>
              <a:buChar char="•"/>
            </a:pPr>
            <a:endParaRPr lang="en-US" sz="1400" i="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65" y="3983593"/>
            <a:ext cx="3816425" cy="178676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403" y="4051796"/>
            <a:ext cx="3730931" cy="2346234"/>
          </a:xfrm>
          <a:prstGeom prst="rect">
            <a:avLst/>
          </a:prstGeom>
        </p:spPr>
      </p:pic>
      <p:sp>
        <p:nvSpPr>
          <p:cNvPr id="6" name="Rectangle 5"/>
          <p:cNvSpPr/>
          <p:nvPr/>
        </p:nvSpPr>
        <p:spPr>
          <a:xfrm>
            <a:off x="179511" y="5835605"/>
            <a:ext cx="4555132" cy="7617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1450" spc="-1" dirty="0">
                <a:solidFill>
                  <a:srgbClr val="125E89"/>
                </a:solidFill>
                <a:uFill>
                  <a:solidFill>
                    <a:srgbClr val="FFFFFF"/>
                  </a:solidFill>
                </a:uFill>
              </a:rPr>
              <a:t>D4Science.org is an organisation offering a </a:t>
            </a:r>
          </a:p>
          <a:p>
            <a:pPr marL="285750" indent="-285750">
              <a:buFont typeface="Wingdings" panose="05000000000000000000" pitchFamily="2" charset="2"/>
              <a:buChar char="q"/>
            </a:pPr>
            <a:r>
              <a:rPr lang="en-GB" sz="1450" spc="-1" dirty="0" smtClean="0">
                <a:solidFill>
                  <a:srgbClr val="125E89"/>
                </a:solidFill>
                <a:uFill>
                  <a:solidFill>
                    <a:srgbClr val="FFFFFF"/>
                  </a:solidFill>
                </a:uFill>
              </a:rPr>
              <a:t>Virtual </a:t>
            </a:r>
            <a:r>
              <a:rPr lang="en-GB" sz="1450" spc="-1" dirty="0">
                <a:solidFill>
                  <a:srgbClr val="125E89"/>
                </a:solidFill>
                <a:uFill>
                  <a:solidFill>
                    <a:srgbClr val="FFFFFF"/>
                  </a:solidFill>
                </a:uFill>
              </a:rPr>
              <a:t>Research </a:t>
            </a:r>
            <a:r>
              <a:rPr lang="en-GB" sz="1450" spc="-1" dirty="0" smtClean="0">
                <a:solidFill>
                  <a:srgbClr val="125E89"/>
                </a:solidFill>
                <a:uFill>
                  <a:solidFill>
                    <a:srgbClr val="FFFFFF"/>
                  </a:solidFill>
                </a:uFill>
              </a:rPr>
              <a:t>Environments (e.g. PAIM VRE)</a:t>
            </a:r>
          </a:p>
          <a:p>
            <a:pPr marL="285750" indent="-285750">
              <a:buFont typeface="Wingdings" panose="05000000000000000000" pitchFamily="2" charset="2"/>
              <a:buChar char="q"/>
            </a:pPr>
            <a:r>
              <a:rPr lang="en-GB" sz="1450" spc="-1" dirty="0">
                <a:solidFill>
                  <a:srgbClr val="125E89"/>
                </a:solidFill>
                <a:uFill>
                  <a:solidFill>
                    <a:srgbClr val="FFFFFF"/>
                  </a:solidFill>
                </a:uFill>
              </a:rPr>
              <a:t>Hybrid Data Infrastructure </a:t>
            </a:r>
          </a:p>
        </p:txBody>
      </p:sp>
    </p:spTree>
    <p:extLst>
      <p:ext uri="{BB962C8B-B14F-4D97-AF65-F5344CB8AC3E}">
        <p14:creationId xmlns:p14="http://schemas.microsoft.com/office/powerpoint/2010/main" val="24703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076589" y="403227"/>
            <a:ext cx="7020272" cy="710288"/>
          </a:xfrm>
          <a:prstGeom prst="rect">
            <a:avLst/>
          </a:prstGeom>
          <a:noFill/>
          <a:ln>
            <a:noFill/>
          </a:ln>
        </p:spPr>
        <p:txBody>
          <a:bodyPr anchor="ctr"/>
          <a:lstStyle/>
          <a:p>
            <a:pPr algn="r">
              <a:lnSpc>
                <a:spcPct val="100000"/>
              </a:lnSpc>
            </a:pPr>
            <a:r>
              <a:rPr lang="en-US" sz="3200" b="1" spc="-1" dirty="0" smtClean="0">
                <a:solidFill>
                  <a:srgbClr val="125E89"/>
                </a:solidFill>
                <a:uFill>
                  <a:solidFill>
                    <a:srgbClr val="FFFFFF"/>
                  </a:solidFill>
                </a:uFill>
                <a:latin typeface="Calibri"/>
              </a:rPr>
              <a:t>What is the Protected Area Impacts Maps VRE?</a:t>
            </a:r>
            <a:endParaRPr lang="en-US" sz="3200" b="1" strike="noStrike" spc="-1" dirty="0">
              <a:solidFill>
                <a:srgbClr val="000000"/>
              </a:solidFill>
              <a:uFill>
                <a:solidFill>
                  <a:srgbClr val="FFFFFF"/>
                </a:solidFill>
              </a:uFill>
              <a:latin typeface="Calibri"/>
            </a:endParaRPr>
          </a:p>
        </p:txBody>
      </p:sp>
      <p:sp>
        <p:nvSpPr>
          <p:cNvPr id="2" name="TextBox 1"/>
          <p:cNvSpPr txBox="1"/>
          <p:nvPr/>
        </p:nvSpPr>
        <p:spPr>
          <a:xfrm>
            <a:off x="467544" y="1412776"/>
            <a:ext cx="8064896"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a:t>
            </a:r>
            <a:r>
              <a:rPr lang="en-US" b="1" dirty="0" smtClean="0"/>
              <a:t>Protected </a:t>
            </a:r>
            <a:r>
              <a:rPr lang="en-US" b="1" dirty="0"/>
              <a:t>Area Impact Maps </a:t>
            </a:r>
            <a:r>
              <a:rPr lang="en-US" dirty="0"/>
              <a:t>Virtual Research Environment (PAIM VRE</a:t>
            </a:r>
            <a:r>
              <a:rPr lang="en-US" dirty="0" smtClean="0"/>
              <a:t>) is </a:t>
            </a:r>
            <a:r>
              <a:rPr lang="en-US" dirty="0"/>
              <a:t>a VRE developed </a:t>
            </a:r>
            <a:r>
              <a:rPr lang="en-US" dirty="0" smtClean="0"/>
              <a:t>by</a:t>
            </a:r>
            <a:r>
              <a:rPr lang="en-US" dirty="0"/>
              <a:t> </a:t>
            </a:r>
            <a:r>
              <a:rPr lang="en-US" dirty="0">
                <a:hlinkClick r:id="rId3"/>
              </a:rPr>
              <a:t>GRID-Arendal</a:t>
            </a:r>
            <a:r>
              <a:rPr lang="en-US" dirty="0"/>
              <a:t> and </a:t>
            </a:r>
            <a:r>
              <a:rPr lang="en-US" dirty="0">
                <a:hlinkClick r:id="rId4"/>
              </a:rPr>
              <a:t>FAO of UN</a:t>
            </a:r>
            <a:r>
              <a:rPr lang="en-US" dirty="0"/>
              <a:t> to improve the understanding of the spatial distribution of </a:t>
            </a:r>
            <a:r>
              <a:rPr lang="en-US" dirty="0" smtClean="0"/>
              <a:t>marine protected areas (MPAs) </a:t>
            </a:r>
            <a:r>
              <a:rPr lang="en-US" dirty="0"/>
              <a:t>and </a:t>
            </a:r>
            <a:r>
              <a:rPr lang="en-US" dirty="0" smtClean="0"/>
              <a:t>important seafloor features. </a:t>
            </a:r>
          </a:p>
          <a:p>
            <a:endParaRPr lang="en-US" dirty="0" smtClean="0"/>
          </a:p>
          <a:p>
            <a:pPr marL="285750" indent="-285750">
              <a:buFont typeface="Arial" panose="020B0604020202020204" pitchFamily="34" charset="0"/>
              <a:buChar char="•"/>
            </a:pPr>
            <a:r>
              <a:rPr lang="en-US" dirty="0" smtClean="0"/>
              <a:t>PAIM provides </a:t>
            </a:r>
            <a:r>
              <a:rPr lang="en-US" dirty="0"/>
              <a:t>the user with tools to </a:t>
            </a:r>
            <a:r>
              <a:rPr lang="en-US" b="1" dirty="0"/>
              <a:t>visualize</a:t>
            </a:r>
            <a:r>
              <a:rPr lang="en-US" dirty="0"/>
              <a:t>, </a:t>
            </a:r>
            <a:r>
              <a:rPr lang="en-US" b="1" dirty="0"/>
              <a:t>analyze</a:t>
            </a:r>
            <a:r>
              <a:rPr lang="en-US" dirty="0"/>
              <a:t> and </a:t>
            </a:r>
            <a:r>
              <a:rPr lang="en-US" b="1" dirty="0"/>
              <a:t>report</a:t>
            </a:r>
            <a:r>
              <a:rPr lang="en-US" dirty="0"/>
              <a:t> on a range of ecologically important seafloor features within </a:t>
            </a:r>
            <a:r>
              <a:rPr lang="en-US" dirty="0" smtClean="0"/>
              <a:t>MPAs </a:t>
            </a:r>
            <a:r>
              <a:rPr lang="en-US" dirty="0"/>
              <a:t>- a key component of Maritime Spatial Planning (MSP).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 beta version of the PAIM VRE was released on November 8</a:t>
            </a:r>
            <a:r>
              <a:rPr lang="en-US" baseline="30000" dirty="0" smtClean="0"/>
              <a:t>th</a:t>
            </a:r>
            <a:r>
              <a:rPr lang="en-US" dirty="0" smtClean="0"/>
              <a:t>. It is open and can be accessed at </a:t>
            </a:r>
            <a:r>
              <a:rPr lang="en-US" dirty="0" smtClean="0">
                <a:hlinkClick r:id="rId5"/>
              </a:rPr>
              <a:t>this link</a:t>
            </a:r>
            <a:r>
              <a:rPr lang="en-US" dirty="0" smtClean="0"/>
              <a:t>.</a:t>
            </a:r>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8119" y="4758661"/>
            <a:ext cx="1487587" cy="860955"/>
          </a:xfrm>
          <a:prstGeom prst="rect">
            <a:avLst/>
          </a:prstGeom>
        </p:spPr>
      </p:pic>
      <p:pic>
        <p:nvPicPr>
          <p:cNvPr id="9" name="Picture 4"/>
          <p:cNvPicPr>
            <a:picLocks noChangeAspect="1" noChangeArrowheads="1"/>
          </p:cNvPicPr>
          <p:nvPr/>
        </p:nvPicPr>
        <p:blipFill>
          <a:blip r:embed="rId7"/>
          <a:srcRect l="3125" t="43000" r="1250" b="13500"/>
          <a:stretch>
            <a:fillRect/>
          </a:stretch>
        </p:blipFill>
        <p:spPr bwMode="auto">
          <a:xfrm>
            <a:off x="475804" y="4804203"/>
            <a:ext cx="1531245" cy="888194"/>
          </a:xfrm>
          <a:prstGeom prst="roundRect">
            <a:avLst>
              <a:gd name="adj" fmla="val 16667"/>
            </a:avLst>
          </a:prstGeom>
          <a:ln/>
        </p:spPr>
        <p:style>
          <a:lnRef idx="2">
            <a:schemeClr val="accent1">
              <a:shade val="50000"/>
            </a:schemeClr>
          </a:lnRef>
          <a:fillRef idx="1">
            <a:schemeClr val="accent1"/>
          </a:fillRef>
          <a:effectRef idx="0">
            <a:schemeClr val="accent1"/>
          </a:effectRef>
          <a:fontRef idx="minor">
            <a:schemeClr val="lt1"/>
          </a:fontRef>
        </p:style>
      </p:pic>
      <p:pic>
        <p:nvPicPr>
          <p:cNvPr id="10" name="Picture 9"/>
          <p:cNvPicPr>
            <a:picLocks noChangeAspect="1"/>
          </p:cNvPicPr>
          <p:nvPr/>
        </p:nvPicPr>
        <p:blipFill>
          <a:blip r:embed="rId8"/>
          <a:stretch>
            <a:fillRect/>
          </a:stretch>
        </p:blipFill>
        <p:spPr>
          <a:xfrm>
            <a:off x="2483768" y="4859192"/>
            <a:ext cx="1530586" cy="860955"/>
          </a:xfrm>
          <a:prstGeom prst="rect">
            <a:avLst/>
          </a:prstGeom>
        </p:spPr>
      </p:pic>
      <p:pic>
        <p:nvPicPr>
          <p:cNvPr id="4" name="Picture 3"/>
          <p:cNvPicPr>
            <a:picLocks noChangeAspect="1"/>
          </p:cNvPicPr>
          <p:nvPr/>
        </p:nvPicPr>
        <p:blipFill>
          <a:blip r:embed="rId9"/>
          <a:stretch>
            <a:fillRect/>
          </a:stretch>
        </p:blipFill>
        <p:spPr>
          <a:xfrm>
            <a:off x="467544" y="5984534"/>
            <a:ext cx="3104062" cy="692696"/>
          </a:xfrm>
          <a:prstGeom prst="rect">
            <a:avLst/>
          </a:prstGeom>
        </p:spPr>
      </p:pic>
      <p:pic>
        <p:nvPicPr>
          <p:cNvPr id="15" name="Picture 14"/>
          <p:cNvPicPr>
            <a:picLocks noChangeAspect="1"/>
          </p:cNvPicPr>
          <p:nvPr/>
        </p:nvPicPr>
        <p:blipFill>
          <a:blip r:embed="rId8"/>
          <a:stretch>
            <a:fillRect/>
          </a:stretch>
        </p:blipFill>
        <p:spPr>
          <a:xfrm>
            <a:off x="2453123" y="4859027"/>
            <a:ext cx="1530586" cy="860955"/>
          </a:xfrm>
          <a:prstGeom prst="rect">
            <a:avLst/>
          </a:prstGeom>
        </p:spPr>
      </p:pic>
      <p:pic>
        <p:nvPicPr>
          <p:cNvPr id="18" name="Picture 17"/>
          <p:cNvPicPr>
            <a:picLocks noChangeAspect="1"/>
          </p:cNvPicPr>
          <p:nvPr/>
        </p:nvPicPr>
        <p:blipFill rotWithShape="1">
          <a:blip r:embed="rId10"/>
          <a:srcRect l="82401" t="22330" r="13687" b="41271"/>
          <a:stretch/>
        </p:blipFill>
        <p:spPr>
          <a:xfrm>
            <a:off x="8149022" y="4269795"/>
            <a:ext cx="938325" cy="2407435"/>
          </a:xfrm>
          <a:prstGeom prst="rect">
            <a:avLst/>
          </a:prstGeom>
        </p:spPr>
      </p:pic>
      <p:grpSp>
        <p:nvGrpSpPr>
          <p:cNvPr id="21" name="Group 20"/>
          <p:cNvGrpSpPr/>
          <p:nvPr/>
        </p:nvGrpSpPr>
        <p:grpSpPr>
          <a:xfrm>
            <a:off x="6153014" y="4758046"/>
            <a:ext cx="1872208" cy="1572836"/>
            <a:chOff x="0" y="4419600"/>
            <a:chExt cx="3352800" cy="2209800"/>
          </a:xfrm>
        </p:grpSpPr>
        <p:sp>
          <p:nvSpPr>
            <p:cNvPr id="22" name="Flowchart: Alternate Process 21"/>
            <p:cNvSpPr/>
            <p:nvPr/>
          </p:nvSpPr>
          <p:spPr>
            <a:xfrm>
              <a:off x="0" y="4419600"/>
              <a:ext cx="3352800" cy="220980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23" name="Flowchart: Magnetic Disk 22"/>
            <p:cNvSpPr/>
            <p:nvPr/>
          </p:nvSpPr>
          <p:spPr>
            <a:xfrm>
              <a:off x="228601" y="4800601"/>
              <a:ext cx="1371600" cy="1600200"/>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50" dirty="0" smtClean="0"/>
                <a:t>Dataset</a:t>
              </a:r>
            </a:p>
            <a:p>
              <a:pPr algn="ctr"/>
              <a:r>
                <a:rPr lang="en-US" sz="1050" dirty="0" smtClean="0"/>
                <a:t>Geomorphic Feature</a:t>
              </a:r>
              <a:endParaRPr lang="en-GB" sz="1050" dirty="0"/>
            </a:p>
          </p:txBody>
        </p:sp>
        <p:pic>
          <p:nvPicPr>
            <p:cNvPr id="24" name="Picture 4" descr="Image result for geoserver"/>
            <p:cNvPicPr>
              <a:picLocks noChangeAspect="1" noChangeArrowheads="1"/>
            </p:cNvPicPr>
            <p:nvPr/>
          </p:nvPicPr>
          <p:blipFill>
            <a:blip r:embed="rId11" cstate="print"/>
            <a:srcRect/>
            <a:stretch>
              <a:fillRect/>
            </a:stretch>
          </p:blipFill>
          <p:spPr bwMode="auto">
            <a:xfrm>
              <a:off x="1676400" y="5105400"/>
              <a:ext cx="1291526" cy="304800"/>
            </a:xfrm>
            <a:prstGeom prst="rect">
              <a:avLst/>
            </a:prstGeom>
            <a:noFill/>
          </p:spPr>
        </p:pic>
        <p:pic>
          <p:nvPicPr>
            <p:cNvPr id="25" name="Picture 6" descr="Image result for postgres"/>
            <p:cNvPicPr>
              <a:picLocks noChangeAspect="1" noChangeArrowheads="1"/>
            </p:cNvPicPr>
            <p:nvPr/>
          </p:nvPicPr>
          <p:blipFill>
            <a:blip r:embed="rId12" cstate="print"/>
            <a:srcRect/>
            <a:stretch>
              <a:fillRect/>
            </a:stretch>
          </p:blipFill>
          <p:spPr bwMode="auto">
            <a:xfrm>
              <a:off x="1752600" y="5638800"/>
              <a:ext cx="1371600" cy="629587"/>
            </a:xfrm>
            <a:prstGeom prst="rect">
              <a:avLst/>
            </a:prstGeom>
            <a:noFill/>
          </p:spPr>
        </p:pic>
      </p:grpSp>
      <p:pic>
        <p:nvPicPr>
          <p:cNvPr id="16" name="Picture 15"/>
          <p:cNvPicPr>
            <a:picLocks noChangeAspect="1"/>
          </p:cNvPicPr>
          <p:nvPr/>
        </p:nvPicPr>
        <p:blipFill>
          <a:blip r:embed="rId13"/>
          <a:stretch>
            <a:fillRect/>
          </a:stretch>
        </p:blipFill>
        <p:spPr>
          <a:xfrm>
            <a:off x="3818914" y="5849641"/>
            <a:ext cx="2206449" cy="801444"/>
          </a:xfrm>
          <a:prstGeom prst="rect">
            <a:avLst/>
          </a:prstGeom>
        </p:spPr>
      </p:pic>
    </p:spTree>
    <p:extLst>
      <p:ext uri="{BB962C8B-B14F-4D97-AF65-F5344CB8AC3E}">
        <p14:creationId xmlns:p14="http://schemas.microsoft.com/office/powerpoint/2010/main" val="281878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088592" y="266880"/>
            <a:ext cx="6552720" cy="524055"/>
          </a:xfrm>
          <a:prstGeom prst="rect">
            <a:avLst/>
          </a:prstGeom>
          <a:noFill/>
          <a:ln>
            <a:noFill/>
          </a:ln>
        </p:spPr>
        <p:txBody>
          <a:bodyPr anchor="ctr"/>
          <a:lstStyle/>
          <a:p>
            <a:pPr algn="r"/>
            <a:endParaRPr lang="en-US" sz="3000" strike="noStrike" spc="-1" dirty="0">
              <a:solidFill>
                <a:srgbClr val="000000"/>
              </a:solidFill>
              <a:uFill>
                <a:solidFill>
                  <a:srgbClr val="FFFFFF"/>
                </a:solidFill>
              </a:uFill>
              <a:latin typeface="Calibri"/>
            </a:endParaRPr>
          </a:p>
        </p:txBody>
      </p:sp>
      <p:sp>
        <p:nvSpPr>
          <p:cNvPr id="7" name="TextShape 1"/>
          <p:cNvSpPr txBox="1"/>
          <p:nvPr/>
        </p:nvSpPr>
        <p:spPr>
          <a:xfrm>
            <a:off x="2411760" y="171691"/>
            <a:ext cx="5718673" cy="533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r"/>
            <a:endParaRPr lang="en-US" sz="3200" b="1" spc="-1" dirty="0" smtClean="0">
              <a:solidFill>
                <a:srgbClr val="125E89"/>
              </a:solidFill>
              <a:uFill>
                <a:solidFill>
                  <a:srgbClr val="FFFFFF"/>
                </a:solidFill>
              </a:uFill>
              <a:latin typeface="+mj-lt"/>
            </a:endParaRPr>
          </a:p>
          <a:p>
            <a:pPr algn="r"/>
            <a:endParaRPr lang="en-US" sz="3200" b="1" spc="-1" dirty="0" smtClean="0">
              <a:solidFill>
                <a:srgbClr val="125E89"/>
              </a:solidFill>
              <a:uFill>
                <a:solidFill>
                  <a:srgbClr val="FFFFFF"/>
                </a:solidFill>
              </a:uFill>
              <a:latin typeface="+mj-lt"/>
            </a:endParaRPr>
          </a:p>
          <a:p>
            <a:pPr algn="r"/>
            <a:r>
              <a:rPr lang="en-US" sz="3200" b="1" spc="-1" dirty="0">
                <a:solidFill>
                  <a:srgbClr val="125E89"/>
                </a:solidFill>
                <a:uFill>
                  <a:solidFill>
                    <a:srgbClr val="FFFFFF"/>
                  </a:solidFill>
                </a:uFill>
                <a:latin typeface="Calibri"/>
              </a:rPr>
              <a:t>What are the dataset ?</a:t>
            </a:r>
          </a:p>
          <a:p>
            <a:pPr algn="r"/>
            <a:r>
              <a:rPr lang="en-US" sz="3200" b="1" spc="-1" dirty="0" smtClean="0">
                <a:solidFill>
                  <a:srgbClr val="125E89"/>
                </a:solidFill>
                <a:uFill>
                  <a:solidFill>
                    <a:srgbClr val="FFFFFF"/>
                  </a:solidFill>
                </a:uFill>
                <a:latin typeface="+mj-lt"/>
              </a:rPr>
              <a:t> </a:t>
            </a:r>
          </a:p>
          <a:p>
            <a:pPr algn="r"/>
            <a:endParaRPr lang="en-US" sz="3200" b="1" strike="noStrike" spc="-1" dirty="0">
              <a:solidFill>
                <a:srgbClr val="000000"/>
              </a:solidFill>
              <a:uFill>
                <a:solidFill>
                  <a:srgbClr val="FFFFFF"/>
                </a:solidFill>
              </a:uFill>
              <a:latin typeface="+mj-lt"/>
            </a:endParaRPr>
          </a:p>
        </p:txBody>
      </p:sp>
      <p:sp>
        <p:nvSpPr>
          <p:cNvPr id="5" name="TextBox 4"/>
          <p:cNvSpPr txBox="1"/>
          <p:nvPr/>
        </p:nvSpPr>
        <p:spPr>
          <a:xfrm>
            <a:off x="5796136" y="3140968"/>
            <a:ext cx="3347864" cy="12080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Wingdings" pitchFamily="2" charset="2"/>
              <a:buChar char="q"/>
            </a:pPr>
            <a:endParaRPr lang="en-US" sz="1450" spc="-1" dirty="0" smtClean="0">
              <a:solidFill>
                <a:srgbClr val="125E89"/>
              </a:solidFill>
              <a:uFill>
                <a:solidFill>
                  <a:srgbClr val="FFFFFF"/>
                </a:solidFill>
              </a:uFill>
            </a:endParaRPr>
          </a:p>
          <a:p>
            <a:pPr>
              <a:buFont typeface="Wingdings" pitchFamily="2" charset="2"/>
              <a:buChar char="q"/>
            </a:pPr>
            <a:r>
              <a:rPr lang="en-US" sz="1450" spc="-1" dirty="0" smtClean="0">
                <a:solidFill>
                  <a:srgbClr val="125E89"/>
                </a:solidFill>
                <a:uFill>
                  <a:solidFill>
                    <a:srgbClr val="FFFFFF"/>
                  </a:solidFill>
                </a:uFill>
              </a:rPr>
              <a:t>Global extent Dataset-27 Total</a:t>
            </a:r>
          </a:p>
          <a:p>
            <a:pPr>
              <a:buFont typeface="Wingdings" pitchFamily="2" charset="2"/>
              <a:buChar char="q"/>
            </a:pPr>
            <a:r>
              <a:rPr lang="en-US" sz="1450" spc="-1" dirty="0" smtClean="0">
                <a:solidFill>
                  <a:srgbClr val="125E89"/>
                </a:solidFill>
                <a:uFill>
                  <a:solidFill>
                    <a:srgbClr val="FFFFFF"/>
                  </a:solidFill>
                </a:uFill>
              </a:rPr>
              <a:t>Store as geospatial polygon</a:t>
            </a:r>
            <a:endParaRPr lang="en-US" sz="1450" dirty="0" smtClean="0"/>
          </a:p>
          <a:p>
            <a:pPr>
              <a:buFont typeface="Wingdings" pitchFamily="2" charset="2"/>
              <a:buChar char="q"/>
            </a:pPr>
            <a:r>
              <a:rPr lang="en-US" sz="1450" spc="-1" dirty="0" smtClean="0">
                <a:solidFill>
                  <a:srgbClr val="125E89"/>
                </a:solidFill>
                <a:uFill>
                  <a:solidFill>
                    <a:srgbClr val="FFFFFF"/>
                  </a:solidFill>
                </a:uFill>
              </a:rPr>
              <a:t>GCS </a:t>
            </a:r>
            <a:r>
              <a:rPr lang="en-US" sz="1450" spc="-1" dirty="0">
                <a:solidFill>
                  <a:srgbClr val="125E89"/>
                </a:solidFill>
                <a:uFill>
                  <a:solidFill>
                    <a:srgbClr val="FFFFFF"/>
                  </a:solidFill>
                </a:uFill>
              </a:rPr>
              <a:t>Projection(EPGS:4326)</a:t>
            </a:r>
          </a:p>
          <a:p>
            <a:pPr>
              <a:buFont typeface="Wingdings" pitchFamily="2" charset="2"/>
              <a:buChar char="q"/>
            </a:pPr>
            <a:endParaRPr lang="en-US" sz="1450" dirty="0" smtClean="0"/>
          </a:p>
        </p:txBody>
      </p:sp>
      <p:pic>
        <p:nvPicPr>
          <p:cNvPr id="6" name="Picture 2" descr="ProtectedAreaImpact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896" y="152400"/>
            <a:ext cx="936104"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900708186"/>
              </p:ext>
            </p:extLst>
          </p:nvPr>
        </p:nvGraphicFramePr>
        <p:xfrm>
          <a:off x="251520" y="980724"/>
          <a:ext cx="5400601" cy="5760643"/>
        </p:xfrm>
        <a:graphic>
          <a:graphicData uri="http://schemas.openxmlformats.org/drawingml/2006/table">
            <a:tbl>
              <a:tblPr>
                <a:tableStyleId>{5C22544A-7EE6-4342-B048-85BDC9FD1C3A}</a:tableStyleId>
              </a:tblPr>
              <a:tblGrid>
                <a:gridCol w="658610">
                  <a:extLst>
                    <a:ext uri="{9D8B030D-6E8A-4147-A177-3AD203B41FA5}">
                      <a16:colId xmlns:a16="http://schemas.microsoft.com/office/drawing/2014/main" xmlns="" val="1855919123"/>
                    </a:ext>
                  </a:extLst>
                </a:gridCol>
                <a:gridCol w="2067370">
                  <a:extLst>
                    <a:ext uri="{9D8B030D-6E8A-4147-A177-3AD203B41FA5}">
                      <a16:colId xmlns:a16="http://schemas.microsoft.com/office/drawing/2014/main" xmlns="" val="1455039360"/>
                    </a:ext>
                  </a:extLst>
                </a:gridCol>
                <a:gridCol w="2216341">
                  <a:extLst>
                    <a:ext uri="{9D8B030D-6E8A-4147-A177-3AD203B41FA5}">
                      <a16:colId xmlns:a16="http://schemas.microsoft.com/office/drawing/2014/main" xmlns="" val="1143972625"/>
                    </a:ext>
                  </a:extLst>
                </a:gridCol>
                <a:gridCol w="458280">
                  <a:extLst>
                    <a:ext uri="{9D8B030D-6E8A-4147-A177-3AD203B41FA5}">
                      <a16:colId xmlns:a16="http://schemas.microsoft.com/office/drawing/2014/main" xmlns="" val="1312734598"/>
                    </a:ext>
                  </a:extLst>
                </a:gridCol>
              </a:tblGrid>
              <a:tr h="260773">
                <a:tc>
                  <a:txBody>
                    <a:bodyPr/>
                    <a:lstStyle/>
                    <a:p>
                      <a:pPr algn="ctr" fontAlgn="ctr"/>
                      <a:r>
                        <a:rPr lang="en-GB" sz="1600" b="1" kern="1200" spc="-1" dirty="0">
                          <a:solidFill>
                            <a:srgbClr val="125E89"/>
                          </a:solidFill>
                          <a:uFill>
                            <a:solidFill>
                              <a:srgbClr val="FFFFFF"/>
                            </a:solidFill>
                          </a:uFill>
                          <a:latin typeface="Calibri"/>
                          <a:ea typeface="+mn-ea"/>
                          <a:cs typeface="+mn-cs"/>
                        </a:rPr>
                        <a:t>Sl No</a:t>
                      </a: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GB" sz="1600" b="1" kern="1200" spc="-1" dirty="0">
                          <a:solidFill>
                            <a:srgbClr val="125E89"/>
                          </a:solidFill>
                          <a:uFill>
                            <a:solidFill>
                              <a:srgbClr val="FFFFFF"/>
                            </a:solidFill>
                          </a:uFill>
                          <a:latin typeface="Calibri"/>
                          <a:ea typeface="+mn-ea"/>
                          <a:cs typeface="+mn-cs"/>
                        </a:rPr>
                        <a:t>Layers</a:t>
                      </a: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GB" sz="1600" b="1" kern="1200" spc="-1" dirty="0">
                          <a:solidFill>
                            <a:srgbClr val="125E89"/>
                          </a:solidFill>
                          <a:uFill>
                            <a:solidFill>
                              <a:srgbClr val="FFFFFF"/>
                            </a:solidFill>
                          </a:uFill>
                          <a:latin typeface="Calibri"/>
                          <a:ea typeface="+mn-ea"/>
                          <a:cs typeface="+mn-cs"/>
                        </a:rPr>
                        <a:t>Type</a:t>
                      </a: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GB" sz="1600" b="1" kern="1200" spc="-1" dirty="0">
                          <a:solidFill>
                            <a:srgbClr val="125E89"/>
                          </a:solidFill>
                          <a:uFill>
                            <a:solidFill>
                              <a:srgbClr val="FFFFFF"/>
                            </a:solidFill>
                          </a:uFill>
                          <a:latin typeface="Calibri"/>
                          <a:ea typeface="+mn-ea"/>
                          <a:cs typeface="+mn-cs"/>
                        </a:rPr>
                        <a:t>Total</a:t>
                      </a: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xmlns="" val="4180539667"/>
                  </a:ext>
                </a:extLst>
              </a:tr>
              <a:tr h="183329">
                <a:tc>
                  <a:txBody>
                    <a:bodyPr/>
                    <a:lstStyle/>
                    <a:p>
                      <a:pPr algn="l" fontAlgn="ctr"/>
                      <a:r>
                        <a:rPr lang="en-GB" sz="1000" u="none" strike="noStrike" dirty="0">
                          <a:effectLst/>
                        </a:rPr>
                        <a:t>1</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Abyss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rowSpan="21">
                  <a:txBody>
                    <a:bodyPr/>
                    <a:lstStyle/>
                    <a:p>
                      <a:pPr algn="ctr" fontAlgn="ctr"/>
                      <a:r>
                        <a:rPr lang="en-GB" sz="1000" u="none" strike="noStrike" dirty="0">
                          <a:effectLst/>
                        </a:rPr>
                        <a:t>Sea floor Geomorphic Layers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rowSpan="21">
                  <a:txBody>
                    <a:bodyPr/>
                    <a:lstStyle/>
                    <a:p>
                      <a:pPr algn="ctr" fontAlgn="ctr"/>
                      <a:r>
                        <a:rPr lang="en-GB" sz="1000" u="none" strike="noStrike" dirty="0">
                          <a:effectLst/>
                        </a:rPr>
                        <a:t>21</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xmlns="" val="1187318086"/>
                  </a:ext>
                </a:extLst>
              </a:tr>
              <a:tr h="183329">
                <a:tc>
                  <a:txBody>
                    <a:bodyPr/>
                    <a:lstStyle/>
                    <a:p>
                      <a:pPr algn="l"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Bridges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207604118"/>
                  </a:ext>
                </a:extLst>
              </a:tr>
              <a:tr h="183329">
                <a:tc>
                  <a:txBody>
                    <a:bodyPr/>
                    <a:lstStyle/>
                    <a:p>
                      <a:pPr algn="l" fontAlgn="ctr"/>
                      <a:r>
                        <a:rPr lang="en-GB" sz="1000" u="none" strike="noStrike" dirty="0">
                          <a:effectLst/>
                        </a:rPr>
                        <a:t>3</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Canyons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3885541824"/>
                  </a:ext>
                </a:extLst>
              </a:tr>
              <a:tr h="183329">
                <a:tc>
                  <a:txBody>
                    <a:bodyPr/>
                    <a:lstStyle/>
                    <a:p>
                      <a:pPr algn="l" fontAlgn="ctr"/>
                      <a:r>
                        <a:rPr lang="en-GB" sz="1000" u="none" strike="noStrike" dirty="0">
                          <a:effectLst/>
                        </a:rPr>
                        <a:t>4</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Escarpments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871788865"/>
                  </a:ext>
                </a:extLst>
              </a:tr>
              <a:tr h="183329">
                <a:tc>
                  <a:txBody>
                    <a:bodyPr/>
                    <a:lstStyle/>
                    <a:p>
                      <a:pPr algn="l" fontAlgn="ctr"/>
                      <a:r>
                        <a:rPr lang="en-GB" sz="1000" u="none" strike="noStrike" dirty="0">
                          <a:effectLst/>
                        </a:rPr>
                        <a:t>5</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Glacial Troughs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014650736"/>
                  </a:ext>
                </a:extLst>
              </a:tr>
              <a:tr h="183329">
                <a:tc>
                  <a:txBody>
                    <a:bodyPr/>
                    <a:lstStyle/>
                    <a:p>
                      <a:pPr algn="l" fontAlgn="ctr"/>
                      <a:r>
                        <a:rPr lang="en-GB" sz="1000" u="none" strike="noStrike" dirty="0">
                          <a:effectLst/>
                        </a:rPr>
                        <a:t>6</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Guyots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918331271"/>
                  </a:ext>
                </a:extLst>
              </a:tr>
              <a:tr h="183329">
                <a:tc>
                  <a:txBody>
                    <a:bodyPr/>
                    <a:lstStyle/>
                    <a:p>
                      <a:pPr algn="l" fontAlgn="ctr"/>
                      <a:r>
                        <a:rPr lang="en-GB" sz="1000" u="none" strike="noStrike" dirty="0">
                          <a:effectLst/>
                        </a:rPr>
                        <a:t>7</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Hadal</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3457593801"/>
                  </a:ext>
                </a:extLst>
              </a:tr>
              <a:tr h="183329">
                <a:tc>
                  <a:txBody>
                    <a:bodyPr/>
                    <a:lstStyle/>
                    <a:p>
                      <a:pPr algn="l" fontAlgn="ctr"/>
                      <a:r>
                        <a:rPr lang="en-GB" sz="1000" u="none" strike="noStrike" dirty="0">
                          <a:effectLst/>
                        </a:rPr>
                        <a:t>8</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Reefs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918724363"/>
                  </a:ext>
                </a:extLst>
              </a:tr>
              <a:tr h="183329">
                <a:tc>
                  <a:txBody>
                    <a:bodyPr/>
                    <a:lstStyle/>
                    <a:p>
                      <a:pPr algn="l" fontAlgn="ctr"/>
                      <a:r>
                        <a:rPr lang="en-GB" sz="1000" u="none" strike="noStrike" dirty="0">
                          <a:effectLst/>
                        </a:rPr>
                        <a:t>9</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Ridges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2913939746"/>
                  </a:ext>
                </a:extLst>
              </a:tr>
              <a:tr h="183329">
                <a:tc>
                  <a:txBody>
                    <a:bodyPr/>
                    <a:lstStyle/>
                    <a:p>
                      <a:pPr algn="l" fontAlgn="ctr"/>
                      <a:r>
                        <a:rPr lang="en-GB" sz="1000" u="none" strike="noStrike" dirty="0">
                          <a:effectLst/>
                        </a:rPr>
                        <a:t>10</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Rift valleys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600725485"/>
                  </a:ext>
                </a:extLst>
              </a:tr>
              <a:tr h="183329">
                <a:tc>
                  <a:txBody>
                    <a:bodyPr/>
                    <a:lstStyle/>
                    <a:p>
                      <a:pPr algn="l" fontAlgn="ctr"/>
                      <a:r>
                        <a:rPr lang="en-GB" sz="1000" u="none" strike="noStrike" dirty="0">
                          <a:effectLst/>
                        </a:rPr>
                        <a:t>11</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Rises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325615044"/>
                  </a:ext>
                </a:extLst>
              </a:tr>
              <a:tr h="183329">
                <a:tc>
                  <a:txBody>
                    <a:bodyPr/>
                    <a:lstStyle/>
                    <a:p>
                      <a:pPr algn="l" fontAlgn="ctr"/>
                      <a:r>
                        <a:rPr lang="en-GB" sz="1000" u="none" strike="noStrike" dirty="0">
                          <a:effectLst/>
                        </a:rPr>
                        <a:t>12</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Seamounts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688546749"/>
                  </a:ext>
                </a:extLst>
              </a:tr>
              <a:tr h="183329">
                <a:tc>
                  <a:txBody>
                    <a:bodyPr/>
                    <a:lstStyle/>
                    <a:p>
                      <a:pPr algn="l" fontAlgn="ctr"/>
                      <a:r>
                        <a:rPr lang="en-GB" sz="1000" u="none" strike="noStrike" dirty="0">
                          <a:effectLst/>
                        </a:rPr>
                        <a:t>13</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Shelf</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683849412"/>
                  </a:ext>
                </a:extLst>
              </a:tr>
              <a:tr h="183329">
                <a:tc>
                  <a:txBody>
                    <a:bodyPr/>
                    <a:lstStyle/>
                    <a:p>
                      <a:pPr algn="l" fontAlgn="ctr"/>
                      <a:r>
                        <a:rPr lang="en-GB" sz="1000" u="none" strike="noStrike" dirty="0">
                          <a:effectLst/>
                        </a:rPr>
                        <a:t>14</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Shelf valleys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099117988"/>
                  </a:ext>
                </a:extLst>
              </a:tr>
              <a:tr h="183329">
                <a:tc>
                  <a:txBody>
                    <a:bodyPr/>
                    <a:lstStyle/>
                    <a:p>
                      <a:pPr algn="l" fontAlgn="ctr"/>
                      <a:r>
                        <a:rPr lang="en-GB" sz="1000" u="none" strike="noStrike" dirty="0">
                          <a:effectLst/>
                        </a:rPr>
                        <a:t>15</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Slope</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3819564873"/>
                  </a:ext>
                </a:extLst>
              </a:tr>
              <a:tr h="183329">
                <a:tc>
                  <a:txBody>
                    <a:bodyPr/>
                    <a:lstStyle/>
                    <a:p>
                      <a:pPr algn="l" fontAlgn="ctr"/>
                      <a:r>
                        <a:rPr lang="en-GB" sz="1000" u="none" strike="noStrike" dirty="0">
                          <a:effectLst/>
                        </a:rPr>
                        <a:t>16</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Terraces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4250757909"/>
                  </a:ext>
                </a:extLst>
              </a:tr>
              <a:tr h="183329">
                <a:tc>
                  <a:txBody>
                    <a:bodyPr/>
                    <a:lstStyle/>
                    <a:p>
                      <a:pPr algn="l" fontAlgn="ctr"/>
                      <a:r>
                        <a:rPr lang="en-GB" sz="1000" u="none" strike="noStrike" dirty="0">
                          <a:effectLst/>
                        </a:rPr>
                        <a:t>17</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Trenches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2642513330"/>
                  </a:ext>
                </a:extLst>
              </a:tr>
              <a:tr h="183329">
                <a:tc>
                  <a:txBody>
                    <a:bodyPr/>
                    <a:lstStyle/>
                    <a:p>
                      <a:pPr algn="l" fontAlgn="ctr"/>
                      <a:r>
                        <a:rPr lang="en-GB" sz="1000" u="none" strike="noStrike" dirty="0">
                          <a:effectLst/>
                        </a:rPr>
                        <a:t>18</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Troughs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3427440856"/>
                  </a:ext>
                </a:extLst>
              </a:tr>
              <a:tr h="183329">
                <a:tc>
                  <a:txBody>
                    <a:bodyPr/>
                    <a:lstStyle/>
                    <a:p>
                      <a:pPr algn="l" fontAlgn="ctr"/>
                      <a:r>
                        <a:rPr lang="en-GB" sz="1000" u="none" strike="noStrike" dirty="0">
                          <a:effectLst/>
                        </a:rPr>
                        <a:t>19</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Fans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3371416738"/>
                  </a:ext>
                </a:extLst>
              </a:tr>
              <a:tr h="183329">
                <a:tc>
                  <a:txBody>
                    <a:bodyPr/>
                    <a:lstStyle/>
                    <a:p>
                      <a:pPr algn="l" fontAlgn="ctr"/>
                      <a:r>
                        <a:rPr lang="en-GB" sz="1000" u="none" strike="noStrike" dirty="0">
                          <a:effectLst/>
                        </a:rPr>
                        <a:t>20</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Plateaus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014544657"/>
                  </a:ext>
                </a:extLst>
              </a:tr>
              <a:tr h="183329">
                <a:tc>
                  <a:txBody>
                    <a:bodyPr/>
                    <a:lstStyle/>
                    <a:p>
                      <a:pPr algn="l" fontAlgn="ctr"/>
                      <a:r>
                        <a:rPr lang="en-GB" sz="1000" u="none" strike="noStrike" dirty="0">
                          <a:effectLst/>
                        </a:rPr>
                        <a:t>21</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ctr"/>
                      <a:r>
                        <a:rPr lang="en-GB" sz="1000" u="none" strike="noStrike" dirty="0">
                          <a:effectLst/>
                        </a:rPr>
                        <a:t>Spreading Ridges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4237980214"/>
                  </a:ext>
                </a:extLst>
              </a:tr>
              <a:tr h="183329">
                <a:tc>
                  <a:txBody>
                    <a:bodyPr/>
                    <a:lstStyle/>
                    <a:p>
                      <a:pPr algn="l" fontAlgn="ctr"/>
                      <a:r>
                        <a:rPr lang="en-GB" sz="1000" u="none" strike="noStrike" dirty="0">
                          <a:effectLst/>
                        </a:rPr>
                        <a:t>22</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l" fontAlgn="ctr"/>
                      <a:r>
                        <a:rPr lang="en-GB" sz="1000" u="none" strike="noStrike" dirty="0">
                          <a:effectLst/>
                        </a:rPr>
                        <a:t>Mangroves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rowSpan="2">
                  <a:txBody>
                    <a:bodyPr/>
                    <a:lstStyle/>
                    <a:p>
                      <a:pPr algn="ctr" fontAlgn="ctr"/>
                      <a:r>
                        <a:rPr lang="en-GB" sz="1000" u="none" strike="noStrike" dirty="0">
                          <a:effectLst/>
                        </a:rPr>
                        <a:t>Vegetation</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rowSpan="2">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72601524"/>
                  </a:ext>
                </a:extLst>
              </a:tr>
              <a:tr h="183329">
                <a:tc>
                  <a:txBody>
                    <a:bodyPr/>
                    <a:lstStyle/>
                    <a:p>
                      <a:pPr algn="l" fontAlgn="ctr"/>
                      <a:r>
                        <a:rPr lang="en-GB" sz="1000" u="none" strike="noStrike" dirty="0">
                          <a:effectLst/>
                        </a:rPr>
                        <a:t>23</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l" fontAlgn="ctr"/>
                      <a:r>
                        <a:rPr lang="en-GB" sz="1000" u="none" strike="noStrike" dirty="0">
                          <a:effectLst/>
                        </a:rPr>
                        <a:t>Seagrass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721662467"/>
                  </a:ext>
                </a:extLst>
              </a:tr>
              <a:tr h="183329">
                <a:tc>
                  <a:txBody>
                    <a:bodyPr/>
                    <a:lstStyle/>
                    <a:p>
                      <a:pPr algn="l" fontAlgn="ctr"/>
                      <a:r>
                        <a:rPr lang="en-GB" sz="1000" u="none" strike="noStrike" dirty="0">
                          <a:effectLst/>
                        </a:rPr>
                        <a:t>24</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l" fontAlgn="ctr"/>
                      <a:r>
                        <a:rPr lang="en-GB" sz="1000" u="none" strike="noStrike" dirty="0">
                          <a:effectLst/>
                        </a:rPr>
                        <a:t>Marine protected area (MPA)</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3">
                  <a:txBody>
                    <a:bodyPr/>
                    <a:lstStyle/>
                    <a:p>
                      <a:pPr algn="ctr" fontAlgn="ctr"/>
                      <a:r>
                        <a:rPr lang="en-GB" sz="1000" u="none" strike="noStrike" dirty="0">
                          <a:effectLst/>
                        </a:rPr>
                        <a:t>Boundary</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3">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2698339983"/>
                  </a:ext>
                </a:extLst>
              </a:tr>
              <a:tr h="183329">
                <a:tc>
                  <a:txBody>
                    <a:bodyPr/>
                    <a:lstStyle/>
                    <a:p>
                      <a:pPr algn="l" fontAlgn="ctr"/>
                      <a:r>
                        <a:rPr lang="en-GB" sz="1000" u="none" strike="noStrike" dirty="0">
                          <a:effectLst/>
                        </a:rPr>
                        <a:t>25</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l" fontAlgn="ctr"/>
                      <a:r>
                        <a:rPr lang="en-GB" sz="1000" u="none" strike="noStrike" dirty="0">
                          <a:effectLst/>
                        </a:rPr>
                        <a:t>Ecoregions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681299562"/>
                  </a:ext>
                </a:extLst>
              </a:tr>
              <a:tr h="183329">
                <a:tc>
                  <a:txBody>
                    <a:bodyPr/>
                    <a:lstStyle/>
                    <a:p>
                      <a:pPr algn="l" fontAlgn="ctr"/>
                      <a:r>
                        <a:rPr lang="en-GB" sz="1000" u="none" strike="noStrike" dirty="0">
                          <a:effectLst/>
                        </a:rPr>
                        <a:t>26</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l" fontAlgn="ctr"/>
                      <a:r>
                        <a:rPr lang="en-GB" sz="1000" u="none" strike="noStrike" dirty="0">
                          <a:effectLst/>
                        </a:rPr>
                        <a:t>Exclusive economic zone</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99521076"/>
                  </a:ext>
                </a:extLst>
              </a:tr>
              <a:tr h="183329">
                <a:tc>
                  <a:txBody>
                    <a:bodyPr/>
                    <a:lstStyle/>
                    <a:p>
                      <a:pPr algn="l" fontAlgn="ctr"/>
                      <a:r>
                        <a:rPr lang="en-GB" sz="1000" u="none" strike="noStrike" dirty="0">
                          <a:effectLst/>
                        </a:rPr>
                        <a:t>27</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n-GB" sz="1000" u="none" strike="noStrike" dirty="0">
                          <a:effectLst/>
                        </a:rPr>
                        <a:t>Intersected mpa_EEZ</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a:txBody>
                    <a:bodyPr/>
                    <a:lstStyle/>
                    <a:p>
                      <a:pPr algn="ctr" fontAlgn="ctr"/>
                      <a:r>
                        <a:rPr lang="en-GB" sz="1000" u="none" strike="noStrike" dirty="0">
                          <a:effectLst/>
                        </a:rPr>
                        <a:t>Derived layer</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633195682"/>
                  </a:ext>
                </a:extLst>
              </a:tr>
              <a:tr h="183329">
                <a:tc>
                  <a:txBody>
                    <a:bodyPr/>
                    <a:lstStyle/>
                    <a:p>
                      <a:pPr algn="l" fontAlgn="ctr"/>
                      <a:r>
                        <a:rPr lang="en-GB" sz="1000" u="none" strike="noStrike" dirty="0">
                          <a:effectLst/>
                        </a:rPr>
                        <a:t>28</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ctr"/>
                      <a:r>
                        <a:rPr lang="en-GB" sz="1000" u="none" strike="noStrike" dirty="0">
                          <a:effectLst/>
                        </a:rPr>
                        <a:t>Intersect_mpa_ecoregions</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1959109818"/>
                  </a:ext>
                </a:extLst>
              </a:tr>
              <a:tr h="183329">
                <a:tc>
                  <a:txBody>
                    <a:bodyPr/>
                    <a:lstStyle/>
                    <a:p>
                      <a:pPr algn="l" fontAlgn="ctr"/>
                      <a:r>
                        <a:rPr lang="en-GB" sz="1000" u="none" strike="noStrike" dirty="0">
                          <a:effectLst/>
                        </a:rPr>
                        <a:t>29</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ctr"/>
                      <a:r>
                        <a:rPr lang="en-GB" sz="1000" u="none" strike="noStrike" dirty="0">
                          <a:effectLst/>
                        </a:rPr>
                        <a:t>ESRI Imagery World</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rowSpan="2">
                  <a:txBody>
                    <a:bodyPr/>
                    <a:lstStyle/>
                    <a:p>
                      <a:pPr algn="ctr" fontAlgn="ctr"/>
                      <a:r>
                        <a:rPr lang="en-GB" sz="1000" u="none" strike="noStrike" dirty="0">
                          <a:effectLst/>
                        </a:rPr>
                        <a:t>WMS Basemap</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rowSpan="2">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xmlns="" val="2406724801"/>
                  </a:ext>
                </a:extLst>
              </a:tr>
              <a:tr h="183329">
                <a:tc>
                  <a:txBody>
                    <a:bodyPr/>
                    <a:lstStyle/>
                    <a:p>
                      <a:pPr algn="l" fontAlgn="ctr"/>
                      <a:r>
                        <a:rPr lang="en-GB" sz="1000" u="none" strike="noStrike" dirty="0">
                          <a:effectLst/>
                        </a:rPr>
                        <a:t>30</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ctr"/>
                      <a:r>
                        <a:rPr lang="en-GB" sz="1000" u="none" strike="noStrike" dirty="0">
                          <a:effectLst/>
                        </a:rPr>
                        <a:t>ESRI StreetMap World</a:t>
                      </a:r>
                      <a:endParaRPr lang="en-GB" sz="1000" b="0" i="0" u="none" strike="noStrike" dirty="0">
                        <a:solidFill>
                          <a:srgbClr val="000000"/>
                        </a:solidFill>
                        <a:effectLst/>
                        <a:latin typeface="Calibri" panose="020F0502020204030204" pitchFamily="34" charset="0"/>
                      </a:endParaRPr>
                    </a:p>
                  </a:txBody>
                  <a:tcPr marL="7300" marR="7300" marT="7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xmlns="" val="2077671349"/>
                  </a:ext>
                </a:extLst>
              </a:tr>
            </a:tbl>
          </a:graphicData>
        </a:graphic>
      </p:graphicFrame>
    </p:spTree>
    <p:extLst>
      <p:ext uri="{BB962C8B-B14F-4D97-AF65-F5344CB8AC3E}">
        <p14:creationId xmlns:p14="http://schemas.microsoft.com/office/powerpoint/2010/main" val="32643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2088592" y="266880"/>
            <a:ext cx="6552720" cy="524055"/>
          </a:xfrm>
          <a:prstGeom prst="rect">
            <a:avLst/>
          </a:prstGeom>
          <a:noFill/>
          <a:ln>
            <a:noFill/>
          </a:ln>
        </p:spPr>
        <p:txBody>
          <a:bodyPr anchor="ctr"/>
          <a:lstStyle/>
          <a:p>
            <a:pPr algn="r"/>
            <a:endParaRPr lang="en-US" sz="3000" strike="noStrike" spc="-1" dirty="0">
              <a:solidFill>
                <a:srgbClr val="000000"/>
              </a:solidFill>
              <a:uFill>
                <a:solidFill>
                  <a:srgbClr val="FFFFFF"/>
                </a:solidFill>
              </a:uFill>
              <a:latin typeface="Calibri"/>
            </a:endParaRPr>
          </a:p>
        </p:txBody>
      </p:sp>
      <p:sp>
        <p:nvSpPr>
          <p:cNvPr id="5" name="TextShape 1"/>
          <p:cNvSpPr txBox="1"/>
          <p:nvPr/>
        </p:nvSpPr>
        <p:spPr>
          <a:xfrm>
            <a:off x="2123728" y="257535"/>
            <a:ext cx="5718673" cy="533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algn="r">
              <a:defRPr sz="3200" b="1" spc="-1">
                <a:solidFill>
                  <a:srgbClr val="125E89"/>
                </a:solidFill>
                <a:uFill>
                  <a:solidFill>
                    <a:srgbClr val="FFFFFF"/>
                  </a:solidFill>
                </a:uFill>
                <a:latin typeface="+mj-lt"/>
              </a:defRPr>
            </a:lvl1pPr>
          </a:lstStyle>
          <a:p>
            <a:endParaRPr lang="en-US" dirty="0"/>
          </a:p>
          <a:p>
            <a:endParaRPr lang="en-US" dirty="0"/>
          </a:p>
          <a:p>
            <a:r>
              <a:rPr lang="en-US" dirty="0">
                <a:latin typeface="Calibri"/>
              </a:rPr>
              <a:t>How data is store in VRE?</a:t>
            </a:r>
          </a:p>
          <a:p>
            <a:r>
              <a:rPr lang="en-US" dirty="0"/>
              <a:t> </a:t>
            </a:r>
          </a:p>
          <a:p>
            <a:endParaRPr lang="en-US" dirty="0"/>
          </a:p>
        </p:txBody>
      </p:sp>
      <p:pic>
        <p:nvPicPr>
          <p:cNvPr id="7" name="Picture 2" descr="ProtectedAreaImpact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896" y="152400"/>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rt bil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501"/>
            <a:ext cx="3545334" cy="3753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Bilderesultat for postgis and geoserver integration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700807"/>
            <a:ext cx="4998638" cy="29330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67548" y="4869160"/>
            <a:ext cx="7973764" cy="187743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Wingdings" pitchFamily="2" charset="2"/>
              <a:buChar char="q"/>
            </a:pPr>
            <a:endParaRPr lang="en-US" sz="1450" spc="-1" dirty="0" smtClean="0">
              <a:solidFill>
                <a:srgbClr val="125E89"/>
              </a:solidFill>
              <a:uFill>
                <a:solidFill>
                  <a:srgbClr val="FFFFFF"/>
                </a:solidFill>
              </a:uFill>
            </a:endParaRPr>
          </a:p>
          <a:p>
            <a:pPr>
              <a:buFont typeface="Wingdings" pitchFamily="2" charset="2"/>
              <a:buChar char="q"/>
            </a:pPr>
            <a:r>
              <a:rPr lang="en-US" sz="1450" spc="-1" dirty="0" smtClean="0">
                <a:solidFill>
                  <a:srgbClr val="125E89"/>
                </a:solidFill>
                <a:uFill>
                  <a:solidFill>
                    <a:srgbClr val="FFFFFF"/>
                  </a:solidFill>
                </a:uFill>
              </a:rPr>
              <a:t>PostgreSQL scalable and powerful RDBMS platform</a:t>
            </a:r>
          </a:p>
          <a:p>
            <a:pPr>
              <a:buFont typeface="Wingdings" pitchFamily="2" charset="2"/>
              <a:buChar char="q"/>
            </a:pPr>
            <a:r>
              <a:rPr lang="en-US" sz="1450" spc="-1" dirty="0" smtClean="0">
                <a:solidFill>
                  <a:srgbClr val="125E89"/>
                </a:solidFill>
                <a:uFill>
                  <a:solidFill>
                    <a:srgbClr val="FFFFFF"/>
                  </a:solidFill>
                </a:uFill>
              </a:rPr>
              <a:t>PostGIS extension enable a PostgreSQL  to store geospatial data</a:t>
            </a:r>
          </a:p>
          <a:p>
            <a:pPr>
              <a:buFont typeface="Wingdings" pitchFamily="2" charset="2"/>
              <a:buChar char="q"/>
            </a:pPr>
            <a:r>
              <a:rPr lang="en-US" sz="1450" spc="-1" dirty="0" smtClean="0">
                <a:solidFill>
                  <a:srgbClr val="125E89"/>
                </a:solidFill>
                <a:uFill>
                  <a:solidFill>
                    <a:srgbClr val="FFFFFF"/>
                  </a:solidFill>
                </a:uFill>
              </a:rPr>
              <a:t>GeoServer is a map server which enable the user</a:t>
            </a:r>
            <a:endParaRPr lang="en-IN" sz="1450" spc="-1" dirty="0" smtClean="0">
              <a:solidFill>
                <a:srgbClr val="125E89"/>
              </a:solidFill>
              <a:uFill>
                <a:solidFill>
                  <a:srgbClr val="FFFFFF"/>
                </a:solidFill>
              </a:uFill>
            </a:endParaRPr>
          </a:p>
          <a:p>
            <a:pPr marL="742950" lvl="1" indent="-285750">
              <a:buFont typeface="Wingdings" panose="05000000000000000000" pitchFamily="2" charset="2"/>
              <a:buChar char="§"/>
            </a:pPr>
            <a:r>
              <a:rPr lang="en-GB" sz="1450" spc="-1" dirty="0">
                <a:solidFill>
                  <a:srgbClr val="125E89"/>
                </a:solidFill>
                <a:uFill>
                  <a:solidFill>
                    <a:srgbClr val="FFFFFF"/>
                  </a:solidFill>
                </a:uFill>
              </a:rPr>
              <a:t>Discovery services</a:t>
            </a:r>
          </a:p>
          <a:p>
            <a:pPr marL="742950" lvl="1" indent="-285750">
              <a:buFont typeface="Wingdings" panose="05000000000000000000" pitchFamily="2" charset="2"/>
              <a:buChar char="§"/>
            </a:pPr>
            <a:r>
              <a:rPr lang="en-GB" sz="1450" spc="-1" dirty="0">
                <a:solidFill>
                  <a:srgbClr val="125E89"/>
                </a:solidFill>
                <a:uFill>
                  <a:solidFill>
                    <a:srgbClr val="FFFFFF"/>
                  </a:solidFill>
                </a:uFill>
              </a:rPr>
              <a:t>View services</a:t>
            </a:r>
          </a:p>
          <a:p>
            <a:pPr marL="742950" lvl="1" indent="-285750">
              <a:buFont typeface="Wingdings" panose="05000000000000000000" pitchFamily="2" charset="2"/>
              <a:buChar char="§"/>
            </a:pPr>
            <a:r>
              <a:rPr lang="en-GB" sz="1450" spc="-1" dirty="0">
                <a:solidFill>
                  <a:srgbClr val="125E89"/>
                </a:solidFill>
                <a:uFill>
                  <a:solidFill>
                    <a:srgbClr val="FFFFFF"/>
                  </a:solidFill>
                </a:uFill>
              </a:rPr>
              <a:t>Download services</a:t>
            </a:r>
          </a:p>
          <a:p>
            <a:pPr marL="742950" lvl="1" indent="-285750">
              <a:buFont typeface="Wingdings" panose="05000000000000000000" pitchFamily="2" charset="2"/>
              <a:buChar char="§"/>
            </a:pPr>
            <a:r>
              <a:rPr lang="en-GB" sz="1450" spc="-1" dirty="0">
                <a:solidFill>
                  <a:srgbClr val="125E89"/>
                </a:solidFill>
                <a:uFill>
                  <a:solidFill>
                    <a:srgbClr val="FFFFFF"/>
                  </a:solidFill>
                </a:uFill>
              </a:rPr>
              <a:t>Transformation </a:t>
            </a:r>
            <a:r>
              <a:rPr lang="en-GB" sz="1450" spc="-1" dirty="0" smtClean="0">
                <a:solidFill>
                  <a:srgbClr val="125E89"/>
                </a:solidFill>
                <a:uFill>
                  <a:solidFill>
                    <a:srgbClr val="FFFFFF"/>
                  </a:solidFill>
                </a:uFill>
              </a:rPr>
              <a:t>services</a:t>
            </a:r>
          </a:p>
        </p:txBody>
      </p:sp>
    </p:spTree>
    <p:extLst>
      <p:ext uri="{BB962C8B-B14F-4D97-AF65-F5344CB8AC3E}">
        <p14:creationId xmlns:p14="http://schemas.microsoft.com/office/powerpoint/2010/main" val="27071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2088592" y="266880"/>
            <a:ext cx="6552720" cy="524055"/>
          </a:xfrm>
          <a:prstGeom prst="rect">
            <a:avLst/>
          </a:prstGeom>
          <a:noFill/>
          <a:ln>
            <a:noFill/>
          </a:ln>
        </p:spPr>
        <p:txBody>
          <a:bodyPr anchor="ctr"/>
          <a:lstStyle/>
          <a:p>
            <a:pPr algn="r"/>
            <a:endParaRPr lang="en-US" sz="3000" strike="noStrike" spc="-1" dirty="0">
              <a:solidFill>
                <a:srgbClr val="000000"/>
              </a:solidFill>
              <a:uFill>
                <a:solidFill>
                  <a:srgbClr val="FFFFFF"/>
                </a:solidFill>
              </a:uFill>
              <a:latin typeface="Calibri"/>
            </a:endParaRPr>
          </a:p>
        </p:txBody>
      </p:sp>
      <p:sp>
        <p:nvSpPr>
          <p:cNvPr id="5" name="TextShape 1"/>
          <p:cNvSpPr txBox="1"/>
          <p:nvPr/>
        </p:nvSpPr>
        <p:spPr>
          <a:xfrm>
            <a:off x="1585904" y="243419"/>
            <a:ext cx="6120680" cy="84508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r"/>
            <a:endParaRPr lang="en-US" sz="3200" b="1" spc="-1" dirty="0" smtClean="0">
              <a:solidFill>
                <a:srgbClr val="125E89"/>
              </a:solidFill>
              <a:uFill>
                <a:solidFill>
                  <a:srgbClr val="FFFFFF"/>
                </a:solidFill>
              </a:uFill>
              <a:latin typeface="+mj-lt"/>
            </a:endParaRPr>
          </a:p>
          <a:p>
            <a:pPr algn="r"/>
            <a:endParaRPr lang="en-US" sz="3200" b="1" spc="-1" dirty="0" smtClean="0">
              <a:solidFill>
                <a:srgbClr val="125E89"/>
              </a:solidFill>
              <a:uFill>
                <a:solidFill>
                  <a:srgbClr val="FFFFFF"/>
                </a:solidFill>
              </a:uFill>
              <a:latin typeface="+mj-lt"/>
            </a:endParaRPr>
          </a:p>
          <a:p>
            <a:pPr algn="r"/>
            <a:r>
              <a:rPr lang="en-US" sz="3200" b="1" spc="-1" dirty="0" smtClean="0">
                <a:solidFill>
                  <a:srgbClr val="125E89"/>
                </a:solidFill>
                <a:uFill>
                  <a:solidFill>
                    <a:srgbClr val="FFFFFF"/>
                  </a:solidFill>
                </a:uFill>
                <a:latin typeface="+mj-lt"/>
              </a:rPr>
              <a:t>Data access/flow in VRE</a:t>
            </a:r>
          </a:p>
          <a:p>
            <a:pPr algn="r"/>
            <a:r>
              <a:rPr lang="en-US" sz="3200" b="1" spc="-1" dirty="0" smtClean="0">
                <a:solidFill>
                  <a:srgbClr val="125E89"/>
                </a:solidFill>
                <a:uFill>
                  <a:solidFill>
                    <a:srgbClr val="FFFFFF"/>
                  </a:solidFill>
                </a:uFill>
                <a:latin typeface="+mj-lt"/>
              </a:rPr>
              <a:t> </a:t>
            </a:r>
          </a:p>
          <a:p>
            <a:pPr algn="r"/>
            <a:endParaRPr lang="en-US" sz="3200" b="1" strike="noStrike" spc="-1" dirty="0">
              <a:solidFill>
                <a:srgbClr val="000000"/>
              </a:solidFill>
              <a:uFill>
                <a:solidFill>
                  <a:srgbClr val="FFFFFF"/>
                </a:solidFill>
              </a:uFill>
              <a:latin typeface="+mj-lt"/>
            </a:endParaRPr>
          </a:p>
        </p:txBody>
      </p:sp>
      <p:pic>
        <p:nvPicPr>
          <p:cNvPr id="6" name="Picture 2" descr="ProtectedAreaImpact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896" y="152400"/>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rt bil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94" y="1412776"/>
            <a:ext cx="5185440" cy="52565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8357" y="1301514"/>
            <a:ext cx="2877362" cy="1665301"/>
          </a:xfrm>
          <a:prstGeom prst="rect">
            <a:avLst/>
          </a:prstGeom>
        </p:spPr>
      </p:pic>
      <p:sp>
        <p:nvSpPr>
          <p:cNvPr id="9" name="TextBox 8"/>
          <p:cNvSpPr txBox="1"/>
          <p:nvPr/>
        </p:nvSpPr>
        <p:spPr>
          <a:xfrm>
            <a:off x="443297" y="3140968"/>
            <a:ext cx="1250057" cy="31547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IN" sz="1450" spc="-1" dirty="0" smtClean="0">
                <a:solidFill>
                  <a:srgbClr val="125E89"/>
                </a:solidFill>
                <a:uFill>
                  <a:solidFill>
                    <a:srgbClr val="FFFFFF"/>
                  </a:solidFill>
                </a:uFill>
              </a:rPr>
              <a:t>WMS/WFS</a:t>
            </a:r>
            <a:endParaRPr lang="en-GB" sz="1450" spc="-1" dirty="0" smtClean="0">
              <a:solidFill>
                <a:srgbClr val="125E89"/>
              </a:solidFill>
              <a:uFill>
                <a:solidFill>
                  <a:srgbClr val="FFFFFF"/>
                </a:solidFill>
              </a:uFill>
            </a:endParaRPr>
          </a:p>
        </p:txBody>
      </p:sp>
      <p:sp>
        <p:nvSpPr>
          <p:cNvPr id="14" name="TextBox 13"/>
          <p:cNvSpPr txBox="1"/>
          <p:nvPr/>
        </p:nvSpPr>
        <p:spPr>
          <a:xfrm>
            <a:off x="1724894" y="1682648"/>
            <a:ext cx="3538774" cy="12080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q"/>
            </a:pPr>
            <a:r>
              <a:rPr lang="en-IN" sz="1450" spc="-1" dirty="0" smtClean="0">
                <a:solidFill>
                  <a:srgbClr val="125E89"/>
                </a:solidFill>
                <a:uFill>
                  <a:solidFill>
                    <a:srgbClr val="FFFFFF"/>
                  </a:solidFill>
                </a:uFill>
              </a:rPr>
              <a:t>In VRE Web services are consume in </a:t>
            </a:r>
          </a:p>
          <a:p>
            <a:pPr marL="742950" lvl="1" indent="-285750">
              <a:buFont typeface="Arial" panose="020B0604020202020204" pitchFamily="34" charset="0"/>
              <a:buChar char="•"/>
            </a:pPr>
            <a:r>
              <a:rPr lang="en-IN" sz="1450" spc="-1" dirty="0" smtClean="0">
                <a:solidFill>
                  <a:srgbClr val="125E89"/>
                </a:solidFill>
                <a:uFill>
                  <a:solidFill>
                    <a:srgbClr val="FFFFFF"/>
                  </a:solidFill>
                </a:uFill>
              </a:rPr>
              <a:t>Web application, </a:t>
            </a:r>
          </a:p>
          <a:p>
            <a:pPr marL="742950" lvl="1" indent="-285750">
              <a:buFont typeface="Arial" panose="020B0604020202020204" pitchFamily="34" charset="0"/>
              <a:buChar char="•"/>
            </a:pPr>
            <a:r>
              <a:rPr lang="en-IN" sz="1450" spc="-1" dirty="0" smtClean="0">
                <a:solidFill>
                  <a:srgbClr val="125E89"/>
                </a:solidFill>
                <a:uFill>
                  <a:solidFill>
                    <a:srgbClr val="FFFFFF"/>
                  </a:solidFill>
                </a:uFill>
              </a:rPr>
              <a:t>R-Studio and </a:t>
            </a:r>
          </a:p>
          <a:p>
            <a:pPr marL="742950" lvl="1" indent="-285750">
              <a:buFont typeface="Arial" panose="020B0604020202020204" pitchFamily="34" charset="0"/>
              <a:buChar char="•"/>
            </a:pPr>
            <a:r>
              <a:rPr lang="en-IN" sz="1450" spc="-1" dirty="0" smtClean="0">
                <a:solidFill>
                  <a:srgbClr val="125E89"/>
                </a:solidFill>
                <a:uFill>
                  <a:solidFill>
                    <a:srgbClr val="FFFFFF"/>
                  </a:solidFill>
                </a:uFill>
              </a:rPr>
              <a:t>Data Miner</a:t>
            </a:r>
          </a:p>
          <a:p>
            <a:r>
              <a:rPr lang="en-IN" sz="1450" spc="-1" dirty="0" smtClean="0">
                <a:solidFill>
                  <a:srgbClr val="125E89"/>
                </a:solidFill>
                <a:uFill>
                  <a:solidFill>
                    <a:srgbClr val="FFFFFF"/>
                  </a:solidFill>
                </a:uFill>
              </a:rPr>
              <a:t> </a:t>
            </a:r>
            <a:endParaRPr lang="en-GB" sz="1450" spc="-1" dirty="0" smtClean="0">
              <a:solidFill>
                <a:srgbClr val="125E89"/>
              </a:solidFill>
              <a:uFill>
                <a:solidFill>
                  <a:srgbClr val="FFFFFF"/>
                </a:solidFill>
              </a:uFill>
            </a:endParaRPr>
          </a:p>
        </p:txBody>
      </p:sp>
      <p:pic>
        <p:nvPicPr>
          <p:cNvPr id="15" name="Picture 4"/>
          <p:cNvPicPr>
            <a:picLocks noChangeAspect="1" noChangeArrowheads="1"/>
          </p:cNvPicPr>
          <p:nvPr/>
        </p:nvPicPr>
        <p:blipFill>
          <a:blip r:embed="rId5"/>
          <a:srcRect l="3125" t="43000" r="1250" b="13500"/>
          <a:stretch>
            <a:fillRect/>
          </a:stretch>
        </p:blipFill>
        <p:spPr bwMode="auto">
          <a:xfrm>
            <a:off x="5701922" y="3075736"/>
            <a:ext cx="3029837" cy="1757448"/>
          </a:xfrm>
          <a:prstGeom prst="roundRect">
            <a:avLst>
              <a:gd name="adj" fmla="val 16667"/>
            </a:avLst>
          </a:prstGeom>
          <a:ln/>
        </p:spPr>
        <p:style>
          <a:lnRef idx="2">
            <a:schemeClr val="accent1">
              <a:shade val="50000"/>
            </a:schemeClr>
          </a:lnRef>
          <a:fillRef idx="1">
            <a:schemeClr val="accent1"/>
          </a:fillRef>
          <a:effectRef idx="0">
            <a:schemeClr val="accent1"/>
          </a:effectRef>
          <a:fontRef idx="minor">
            <a:schemeClr val="lt1"/>
          </a:fontRef>
        </p:style>
      </p:pic>
      <p:pic>
        <p:nvPicPr>
          <p:cNvPr id="10" name="Picture 9"/>
          <p:cNvPicPr>
            <a:picLocks noChangeAspect="1"/>
          </p:cNvPicPr>
          <p:nvPr/>
        </p:nvPicPr>
        <p:blipFill>
          <a:blip r:embed="rId6"/>
          <a:stretch>
            <a:fillRect/>
          </a:stretch>
        </p:blipFill>
        <p:spPr>
          <a:xfrm>
            <a:off x="5798479" y="5064883"/>
            <a:ext cx="2877469" cy="1618577"/>
          </a:xfrm>
          <a:prstGeom prst="rect">
            <a:avLst/>
          </a:prstGeom>
        </p:spPr>
      </p:pic>
    </p:spTree>
    <p:extLst>
      <p:ext uri="{BB962C8B-B14F-4D97-AF65-F5344CB8AC3E}">
        <p14:creationId xmlns:p14="http://schemas.microsoft.com/office/powerpoint/2010/main" val="18419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467544" y="2060848"/>
            <a:ext cx="7634436" cy="13681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a:endParaRPr lang="en-US" sz="3200" b="1" spc="-1" dirty="0" smtClean="0">
              <a:solidFill>
                <a:srgbClr val="125E89"/>
              </a:solidFill>
              <a:uFill>
                <a:solidFill>
                  <a:srgbClr val="FFFFFF"/>
                </a:solidFill>
              </a:uFill>
              <a:latin typeface="+mj-lt"/>
            </a:endParaRPr>
          </a:p>
          <a:p>
            <a:pPr algn="ctr"/>
            <a:endParaRPr lang="en-US" sz="3200" b="1" spc="-1" dirty="0" smtClean="0">
              <a:solidFill>
                <a:srgbClr val="125E89"/>
              </a:solidFill>
              <a:uFill>
                <a:solidFill>
                  <a:srgbClr val="FFFFFF"/>
                </a:solidFill>
              </a:uFill>
              <a:latin typeface="+mj-lt"/>
            </a:endParaRPr>
          </a:p>
          <a:p>
            <a:pPr algn="ctr"/>
            <a:r>
              <a:rPr lang="en-US" sz="3200" b="1" spc="-1" dirty="0" smtClean="0">
                <a:solidFill>
                  <a:srgbClr val="125E89"/>
                </a:solidFill>
                <a:uFill>
                  <a:solidFill>
                    <a:srgbClr val="FFFFFF"/>
                  </a:solidFill>
                </a:uFill>
                <a:latin typeface="+mj-lt"/>
              </a:rPr>
              <a:t>How Algorithm is developed in PAIM VRE?</a:t>
            </a:r>
          </a:p>
          <a:p>
            <a:pPr algn="ctr"/>
            <a:r>
              <a:rPr lang="en-US" sz="3200" b="1" spc="-1" dirty="0" smtClean="0">
                <a:solidFill>
                  <a:srgbClr val="125E89"/>
                </a:solidFill>
                <a:uFill>
                  <a:solidFill>
                    <a:srgbClr val="FFFFFF"/>
                  </a:solidFill>
                </a:uFill>
                <a:latin typeface="+mj-lt"/>
              </a:rPr>
              <a:t>Step-I, II, III</a:t>
            </a:r>
          </a:p>
          <a:p>
            <a:pPr algn="ctr"/>
            <a:r>
              <a:rPr lang="en-US" sz="3200" b="1" spc="-1" dirty="0" smtClean="0">
                <a:solidFill>
                  <a:srgbClr val="125E89"/>
                </a:solidFill>
                <a:uFill>
                  <a:solidFill>
                    <a:srgbClr val="FFFFFF"/>
                  </a:solidFill>
                </a:uFill>
                <a:latin typeface="+mj-lt"/>
              </a:rPr>
              <a:t> </a:t>
            </a:r>
          </a:p>
          <a:p>
            <a:pPr algn="ctr"/>
            <a:endParaRPr lang="en-US" sz="3200" b="1" strike="noStrike" spc="-1" dirty="0">
              <a:solidFill>
                <a:srgbClr val="000000"/>
              </a:solidFill>
              <a:uFill>
                <a:solidFill>
                  <a:srgbClr val="FFFFFF"/>
                </a:solidFill>
              </a:uFill>
              <a:latin typeface="+mj-lt"/>
            </a:endParaRPr>
          </a:p>
        </p:txBody>
      </p:sp>
      <p:pic>
        <p:nvPicPr>
          <p:cNvPr id="5" name="Picture 2" descr="ProtectedAreaImpact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896" y="152400"/>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59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1"/>
          <p:cNvSpPr txBox="1"/>
          <p:nvPr/>
        </p:nvSpPr>
        <p:spPr>
          <a:xfrm>
            <a:off x="2088592" y="266880"/>
            <a:ext cx="6552720" cy="524055"/>
          </a:xfrm>
          <a:prstGeom prst="rect">
            <a:avLst/>
          </a:prstGeom>
          <a:noFill/>
          <a:ln>
            <a:noFill/>
          </a:ln>
        </p:spPr>
        <p:txBody>
          <a:bodyPr anchor="ctr"/>
          <a:lstStyle/>
          <a:p>
            <a:pPr algn="r"/>
            <a:endParaRPr lang="en-US" sz="3000" strike="noStrike" spc="-1" dirty="0">
              <a:solidFill>
                <a:srgbClr val="000000"/>
              </a:solidFill>
              <a:uFill>
                <a:solidFill>
                  <a:srgbClr val="FFFFFF"/>
                </a:solidFill>
              </a:uFill>
              <a:latin typeface="Calibri"/>
            </a:endParaRPr>
          </a:p>
        </p:txBody>
      </p:sp>
      <p:sp>
        <p:nvSpPr>
          <p:cNvPr id="11" name="TextShape 1"/>
          <p:cNvSpPr txBox="1"/>
          <p:nvPr/>
        </p:nvSpPr>
        <p:spPr>
          <a:xfrm>
            <a:off x="2195736" y="202965"/>
            <a:ext cx="5769078" cy="6824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a:endParaRPr lang="en-US" sz="3200" b="1" spc="-1" dirty="0" smtClean="0">
              <a:solidFill>
                <a:srgbClr val="125E89"/>
              </a:solidFill>
              <a:uFill>
                <a:solidFill>
                  <a:srgbClr val="FFFFFF"/>
                </a:solidFill>
              </a:uFill>
              <a:latin typeface="+mj-lt"/>
            </a:endParaRPr>
          </a:p>
          <a:p>
            <a:pPr algn="ctr"/>
            <a:endParaRPr lang="en-US" sz="3200" b="1" spc="-1" dirty="0" smtClean="0">
              <a:solidFill>
                <a:srgbClr val="125E89"/>
              </a:solidFill>
              <a:uFill>
                <a:solidFill>
                  <a:srgbClr val="FFFFFF"/>
                </a:solidFill>
              </a:uFill>
              <a:latin typeface="+mj-lt"/>
            </a:endParaRPr>
          </a:p>
          <a:p>
            <a:pPr algn="r"/>
            <a:r>
              <a:rPr lang="en-US" sz="3200" b="1" spc="-1" dirty="0" smtClean="0">
                <a:solidFill>
                  <a:srgbClr val="125E89"/>
                </a:solidFill>
                <a:uFill>
                  <a:solidFill>
                    <a:srgbClr val="FFFFFF"/>
                  </a:solidFill>
                </a:uFill>
                <a:latin typeface="+mj-lt"/>
              </a:rPr>
              <a:t>Algorithm Development Step-I</a:t>
            </a:r>
          </a:p>
          <a:p>
            <a:pPr algn="ctr"/>
            <a:r>
              <a:rPr lang="en-US" sz="3200" b="1" spc="-1" dirty="0" smtClean="0">
                <a:solidFill>
                  <a:srgbClr val="125E89"/>
                </a:solidFill>
                <a:uFill>
                  <a:solidFill>
                    <a:srgbClr val="FFFFFF"/>
                  </a:solidFill>
                </a:uFill>
                <a:latin typeface="+mj-lt"/>
              </a:rPr>
              <a:t> </a:t>
            </a:r>
          </a:p>
          <a:p>
            <a:pPr algn="ctr"/>
            <a:endParaRPr lang="en-US" sz="3200" b="1" strike="noStrike" spc="-1" dirty="0">
              <a:solidFill>
                <a:srgbClr val="000000"/>
              </a:solidFill>
              <a:uFill>
                <a:solidFill>
                  <a:srgbClr val="FFFFFF"/>
                </a:solidFill>
              </a:uFill>
              <a:latin typeface="+mj-lt"/>
            </a:endParaRPr>
          </a:p>
        </p:txBody>
      </p:sp>
      <p:pic>
        <p:nvPicPr>
          <p:cNvPr id="12" name="Picture 2" descr="ProtectedAreaImpact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896" y="152400"/>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3"/>
          <a:srcRect l="-1667" t="10405" r="41103" b="74195"/>
          <a:stretch/>
        </p:blipFill>
        <p:spPr>
          <a:xfrm>
            <a:off x="7190" y="1202984"/>
            <a:ext cx="8812010" cy="1260376"/>
          </a:xfrm>
          <a:prstGeom prst="rect">
            <a:avLst/>
          </a:prstGeom>
        </p:spPr>
      </p:pic>
      <p:pic>
        <p:nvPicPr>
          <p:cNvPr id="22" name="Picture 21"/>
          <p:cNvPicPr>
            <a:picLocks noChangeAspect="1"/>
          </p:cNvPicPr>
          <p:nvPr/>
        </p:nvPicPr>
        <p:blipFill>
          <a:blip r:embed="rId4"/>
          <a:stretch>
            <a:fillRect/>
          </a:stretch>
        </p:blipFill>
        <p:spPr>
          <a:xfrm>
            <a:off x="251520" y="2553717"/>
            <a:ext cx="6026668" cy="3643531"/>
          </a:xfrm>
          <a:prstGeom prst="rect">
            <a:avLst/>
          </a:prstGeom>
        </p:spPr>
      </p:pic>
      <p:sp>
        <p:nvSpPr>
          <p:cNvPr id="23" name="TextBox 22"/>
          <p:cNvSpPr txBox="1"/>
          <p:nvPr/>
        </p:nvSpPr>
        <p:spPr>
          <a:xfrm>
            <a:off x="6372200" y="2780928"/>
            <a:ext cx="2374992" cy="32316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q"/>
            </a:pPr>
            <a:r>
              <a:rPr lang="en-GB" sz="1200" spc="-1" dirty="0">
                <a:solidFill>
                  <a:srgbClr val="125E89"/>
                </a:solidFill>
                <a:uFill>
                  <a:solidFill>
                    <a:srgbClr val="FFFFFF"/>
                  </a:solidFill>
                </a:uFill>
                <a:hlinkClick r:id="rId5"/>
              </a:rPr>
              <a:t>R</a:t>
            </a:r>
            <a:r>
              <a:rPr lang="en-GB" sz="1200" spc="-1" dirty="0">
                <a:solidFill>
                  <a:srgbClr val="125E89"/>
                </a:solidFill>
                <a:uFill>
                  <a:solidFill>
                    <a:srgbClr val="FFFFFF"/>
                  </a:solidFill>
                </a:uFill>
              </a:rPr>
              <a:t> is well known as a powerful, extensible and relatively fast statistical programming language and open software project with a command line interface (CLI). </a:t>
            </a:r>
            <a:endParaRPr lang="en-GB" sz="1200" spc="-1" dirty="0" smtClean="0">
              <a:solidFill>
                <a:srgbClr val="125E89"/>
              </a:solidFill>
              <a:uFill>
                <a:solidFill>
                  <a:srgbClr val="FFFFFF"/>
                </a:solidFill>
              </a:uFill>
            </a:endParaRPr>
          </a:p>
          <a:p>
            <a:pPr marL="285750" indent="-285750">
              <a:buFont typeface="Wingdings" panose="05000000000000000000" pitchFamily="2" charset="2"/>
              <a:buChar char="q"/>
            </a:pPr>
            <a:endParaRPr lang="en-GB" sz="1200" spc="-1" dirty="0">
              <a:solidFill>
                <a:srgbClr val="125E89"/>
              </a:solidFill>
              <a:uFill>
                <a:solidFill>
                  <a:srgbClr val="FFFFFF"/>
                </a:solidFill>
              </a:uFill>
            </a:endParaRPr>
          </a:p>
          <a:p>
            <a:pPr marL="285750" indent="-285750">
              <a:buFont typeface="Wingdings" panose="05000000000000000000" pitchFamily="2" charset="2"/>
              <a:buChar char="q"/>
            </a:pPr>
            <a:r>
              <a:rPr lang="en-GB" sz="1200" spc="-1" dirty="0" smtClean="0">
                <a:solidFill>
                  <a:srgbClr val="125E89"/>
                </a:solidFill>
                <a:uFill>
                  <a:solidFill>
                    <a:srgbClr val="FFFFFF"/>
                  </a:solidFill>
                </a:uFill>
              </a:rPr>
              <a:t>What </a:t>
            </a:r>
            <a:r>
              <a:rPr lang="en-GB" sz="1200" spc="-1" dirty="0">
                <a:solidFill>
                  <a:srgbClr val="125E89"/>
                </a:solidFill>
                <a:uFill>
                  <a:solidFill>
                    <a:srgbClr val="FFFFFF"/>
                  </a:solidFill>
                </a:uFill>
              </a:rPr>
              <a:t>is less well known is that R also has cutting edge spatial packages that allow it to behave as a fully featured Geographical Information System in the full sense of the word. </a:t>
            </a:r>
            <a:endParaRPr lang="en-GB" sz="1200" spc="-1" dirty="0" smtClean="0">
              <a:solidFill>
                <a:srgbClr val="125E89"/>
              </a:solidFill>
              <a:uFill>
                <a:solidFill>
                  <a:srgbClr val="FFFFFF"/>
                </a:solidFill>
              </a:uFill>
            </a:endParaRPr>
          </a:p>
          <a:p>
            <a:pPr marL="285750" indent="-285750">
              <a:buFont typeface="Wingdings" panose="05000000000000000000" pitchFamily="2" charset="2"/>
              <a:buChar char="q"/>
            </a:pPr>
            <a:r>
              <a:rPr lang="en-IN" sz="1200" spc="-1" dirty="0" smtClean="0">
                <a:solidFill>
                  <a:srgbClr val="125E89"/>
                </a:solidFill>
                <a:uFill>
                  <a:solidFill>
                    <a:srgbClr val="FFFFFF"/>
                  </a:solidFill>
                </a:uFill>
              </a:rPr>
              <a:t>RprototypeLab enable user for developing and testing the algorithm</a:t>
            </a:r>
            <a:endParaRPr lang="en-GB" sz="1200" spc="-1" dirty="0" smtClean="0">
              <a:solidFill>
                <a:srgbClr val="125E89"/>
              </a:solidFill>
              <a:uFill>
                <a:solidFill>
                  <a:srgbClr val="FFFFFF"/>
                </a:solidFill>
              </a:uFill>
            </a:endParaRPr>
          </a:p>
        </p:txBody>
      </p:sp>
      <p:sp>
        <p:nvSpPr>
          <p:cNvPr id="24" name="TextBox 23"/>
          <p:cNvSpPr txBox="1"/>
          <p:nvPr/>
        </p:nvSpPr>
        <p:spPr>
          <a:xfrm rot="19939721">
            <a:off x="3214721" y="3823932"/>
            <a:ext cx="237626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IN" dirty="0" smtClean="0"/>
              <a:t>Logic Building</a:t>
            </a:r>
            <a:endParaRPr lang="en-GB" dirty="0"/>
          </a:p>
        </p:txBody>
      </p:sp>
      <p:sp>
        <p:nvSpPr>
          <p:cNvPr id="26" name="Rectangle 25"/>
          <p:cNvSpPr/>
          <p:nvPr/>
        </p:nvSpPr>
        <p:spPr>
          <a:xfrm>
            <a:off x="346764" y="6396335"/>
            <a:ext cx="8391692" cy="461665"/>
          </a:xfrm>
          <a:prstGeom prst="rect">
            <a:avLst/>
          </a:prstGeom>
        </p:spPr>
        <p:txBody>
          <a:bodyPr wrap="square">
            <a:spAutoFit/>
          </a:bodyPr>
          <a:lstStyle/>
          <a:p>
            <a:r>
              <a:rPr lang="en-GB" sz="1200" i="1" dirty="0">
                <a:solidFill>
                  <a:srgbClr val="0066FF"/>
                </a:solidFill>
              </a:rPr>
              <a:t>More detail: https://</a:t>
            </a:r>
            <a:r>
              <a:rPr lang="en-GB" sz="1200" i="1" dirty="0" smtClean="0">
                <a:solidFill>
                  <a:srgbClr val="0066FF"/>
                </a:solidFill>
              </a:rPr>
              <a:t>support.rstudio.com/</a:t>
            </a:r>
            <a:endParaRPr lang="en-GB" sz="1200" i="1" dirty="0">
              <a:solidFill>
                <a:srgbClr val="0066FF"/>
              </a:solidFill>
            </a:endParaRPr>
          </a:p>
          <a:p>
            <a:endParaRPr lang="en-GB" sz="1200" i="1" dirty="0">
              <a:solidFill>
                <a:srgbClr val="0066FF"/>
              </a:solidFill>
            </a:endParaRPr>
          </a:p>
        </p:txBody>
      </p:sp>
    </p:spTree>
    <p:extLst>
      <p:ext uri="{BB962C8B-B14F-4D97-AF65-F5344CB8AC3E}">
        <p14:creationId xmlns:p14="http://schemas.microsoft.com/office/powerpoint/2010/main" val="168247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Outline</a:t>
            </a:r>
            <a:endParaRPr lang="en-AU" dirty="0"/>
          </a:p>
        </p:txBody>
      </p:sp>
      <p:sp>
        <p:nvSpPr>
          <p:cNvPr id="3" name="Content Placeholder 2"/>
          <p:cNvSpPr>
            <a:spLocks noGrp="1"/>
          </p:cNvSpPr>
          <p:nvPr>
            <p:ph idx="1"/>
          </p:nvPr>
        </p:nvSpPr>
        <p:spPr/>
        <p:txBody>
          <a:bodyPr/>
          <a:lstStyle/>
          <a:p>
            <a:r>
              <a:rPr lang="en-AU" dirty="0" smtClean="0"/>
              <a:t>Introduction to the BlueBRIDGE Project</a:t>
            </a:r>
          </a:p>
          <a:p>
            <a:r>
              <a:rPr lang="en-AU" dirty="0" smtClean="0"/>
              <a:t>Need for the Protected Area Impact Maps VRE</a:t>
            </a:r>
          </a:p>
          <a:p>
            <a:r>
              <a:rPr lang="en-AU" dirty="0" smtClean="0"/>
              <a:t>Technical Details</a:t>
            </a:r>
          </a:p>
          <a:p>
            <a:r>
              <a:rPr lang="en-AU" dirty="0" smtClean="0"/>
              <a:t>User Interface</a:t>
            </a:r>
          </a:p>
          <a:p>
            <a:r>
              <a:rPr lang="en-AU" dirty="0" smtClean="0"/>
              <a:t>Conclusions and Next Steps</a:t>
            </a:r>
            <a:endParaRPr lang="en-AU" dirty="0"/>
          </a:p>
        </p:txBody>
      </p:sp>
    </p:spTree>
    <p:extLst>
      <p:ext uri="{BB962C8B-B14F-4D97-AF65-F5344CB8AC3E}">
        <p14:creationId xmlns:p14="http://schemas.microsoft.com/office/powerpoint/2010/main" val="180813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1"/>
          <p:cNvSpPr txBox="1"/>
          <p:nvPr/>
        </p:nvSpPr>
        <p:spPr>
          <a:xfrm>
            <a:off x="2267744" y="152400"/>
            <a:ext cx="5760640" cy="5760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a:endParaRPr lang="en-US" sz="3200" b="1" spc="-1" dirty="0" smtClean="0">
              <a:solidFill>
                <a:srgbClr val="125E89"/>
              </a:solidFill>
              <a:uFill>
                <a:solidFill>
                  <a:srgbClr val="FFFFFF"/>
                </a:solidFill>
              </a:uFill>
              <a:latin typeface="+mj-lt"/>
            </a:endParaRPr>
          </a:p>
          <a:p>
            <a:pPr algn="ctr"/>
            <a:endParaRPr lang="en-US" sz="3200" b="1" spc="-1" dirty="0" smtClean="0">
              <a:solidFill>
                <a:srgbClr val="125E89"/>
              </a:solidFill>
              <a:uFill>
                <a:solidFill>
                  <a:srgbClr val="FFFFFF"/>
                </a:solidFill>
              </a:uFill>
              <a:latin typeface="+mj-lt"/>
            </a:endParaRPr>
          </a:p>
          <a:p>
            <a:pPr algn="r"/>
            <a:r>
              <a:rPr lang="en-US" sz="3200" b="1" spc="-1" dirty="0" smtClean="0">
                <a:solidFill>
                  <a:srgbClr val="125E89"/>
                </a:solidFill>
                <a:uFill>
                  <a:solidFill>
                    <a:srgbClr val="FFFFFF"/>
                  </a:solidFill>
                </a:uFill>
                <a:latin typeface="+mj-lt"/>
              </a:rPr>
              <a:t>Algorithm Development Step-II</a:t>
            </a:r>
          </a:p>
          <a:p>
            <a:pPr algn="ctr"/>
            <a:r>
              <a:rPr lang="en-US" sz="3200" b="1" spc="-1" dirty="0" smtClean="0">
                <a:solidFill>
                  <a:srgbClr val="125E89"/>
                </a:solidFill>
                <a:uFill>
                  <a:solidFill>
                    <a:srgbClr val="FFFFFF"/>
                  </a:solidFill>
                </a:uFill>
                <a:latin typeface="+mj-lt"/>
              </a:rPr>
              <a:t> </a:t>
            </a:r>
          </a:p>
          <a:p>
            <a:pPr algn="ctr"/>
            <a:endParaRPr lang="en-US" sz="3200" b="1" strike="noStrike" spc="-1" dirty="0">
              <a:solidFill>
                <a:srgbClr val="000000"/>
              </a:solidFill>
              <a:uFill>
                <a:solidFill>
                  <a:srgbClr val="FFFFFF"/>
                </a:solidFill>
              </a:uFill>
              <a:latin typeface="+mj-lt"/>
            </a:endParaRPr>
          </a:p>
        </p:txBody>
      </p:sp>
      <p:pic>
        <p:nvPicPr>
          <p:cNvPr id="6" name="Picture 2" descr="ProtectedAreaImpact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896" y="152400"/>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07504" y="1268760"/>
            <a:ext cx="6486027" cy="5076800"/>
          </a:xfrm>
          <a:prstGeom prst="rect">
            <a:avLst/>
          </a:prstGeom>
        </p:spPr>
      </p:pic>
      <p:sp>
        <p:nvSpPr>
          <p:cNvPr id="9" name="Rectangle 8"/>
          <p:cNvSpPr/>
          <p:nvPr/>
        </p:nvSpPr>
        <p:spPr>
          <a:xfrm>
            <a:off x="6593531" y="2420888"/>
            <a:ext cx="2550469"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71450" indent="-171450">
              <a:buFont typeface="Wingdings" panose="05000000000000000000" pitchFamily="2" charset="2"/>
              <a:buChar char="q"/>
            </a:pPr>
            <a:r>
              <a:rPr lang="en-GB" sz="1200" spc="-1" dirty="0">
                <a:solidFill>
                  <a:srgbClr val="125E89"/>
                </a:solidFill>
                <a:uFill>
                  <a:solidFill>
                    <a:srgbClr val="FFFFFF"/>
                  </a:solidFill>
                </a:uFill>
              </a:rPr>
              <a:t>Statistical Algorithms Importer (SAI) is a tool to import algorithms in the D4Science </a:t>
            </a:r>
            <a:r>
              <a:rPr lang="en-GB" sz="1200" spc="-1" dirty="0" smtClean="0">
                <a:solidFill>
                  <a:srgbClr val="125E89"/>
                </a:solidFill>
                <a:uFill>
                  <a:solidFill>
                    <a:srgbClr val="FFFFFF"/>
                  </a:solidFill>
                </a:uFill>
              </a:rPr>
              <a:t>e-Infrastructure.</a:t>
            </a:r>
          </a:p>
          <a:p>
            <a:endParaRPr lang="en-IN" sz="1200" spc="-1" dirty="0">
              <a:solidFill>
                <a:srgbClr val="125E89"/>
              </a:solidFill>
              <a:uFill>
                <a:solidFill>
                  <a:srgbClr val="FFFFFF"/>
                </a:solidFill>
              </a:uFill>
            </a:endParaRPr>
          </a:p>
          <a:p>
            <a:pPr marL="228600" indent="-228600">
              <a:buFont typeface="Wingdings" panose="05000000000000000000" pitchFamily="2" charset="2"/>
              <a:buChar char="q"/>
            </a:pPr>
            <a:r>
              <a:rPr lang="en-GB" sz="1200" spc="-1" dirty="0">
                <a:solidFill>
                  <a:srgbClr val="125E89"/>
                </a:solidFill>
                <a:uFill>
                  <a:solidFill>
                    <a:srgbClr val="FFFFFF"/>
                  </a:solidFill>
                </a:uFill>
              </a:rPr>
              <a:t>In order to transform an algorithm, three main passages are required:</a:t>
            </a:r>
          </a:p>
          <a:p>
            <a:pPr marL="628650" lvl="1" indent="-171450">
              <a:buFont typeface="Wingdings" panose="05000000000000000000" pitchFamily="2" charset="2"/>
              <a:buChar char="§"/>
            </a:pPr>
            <a:r>
              <a:rPr lang="en-GB" sz="1200" spc="-1" dirty="0">
                <a:solidFill>
                  <a:srgbClr val="125E89"/>
                </a:solidFill>
                <a:uFill>
                  <a:solidFill>
                    <a:srgbClr val="FFFFFF"/>
                  </a:solidFill>
                </a:uFill>
              </a:rPr>
              <a:t>Define Input, </a:t>
            </a:r>
            <a:endParaRPr lang="en-GB" sz="1200" spc="-1" dirty="0" smtClean="0">
              <a:solidFill>
                <a:srgbClr val="125E89"/>
              </a:solidFill>
              <a:uFill>
                <a:solidFill>
                  <a:srgbClr val="FFFFFF"/>
                </a:solidFill>
              </a:uFill>
            </a:endParaRPr>
          </a:p>
          <a:p>
            <a:pPr marL="628650" lvl="1" indent="-171450">
              <a:buFont typeface="Wingdings" panose="05000000000000000000" pitchFamily="2" charset="2"/>
              <a:buChar char="§"/>
            </a:pPr>
            <a:r>
              <a:rPr lang="en-GB" sz="1200" spc="-1" dirty="0" smtClean="0">
                <a:solidFill>
                  <a:srgbClr val="125E89"/>
                </a:solidFill>
                <a:uFill>
                  <a:solidFill>
                    <a:srgbClr val="FFFFFF"/>
                  </a:solidFill>
                </a:uFill>
              </a:rPr>
              <a:t>Output </a:t>
            </a:r>
            <a:r>
              <a:rPr lang="en-GB" sz="1200" spc="-1" dirty="0">
                <a:solidFill>
                  <a:srgbClr val="125E89"/>
                </a:solidFill>
                <a:uFill>
                  <a:solidFill>
                    <a:srgbClr val="FFFFFF"/>
                  </a:solidFill>
                </a:uFill>
              </a:rPr>
              <a:t>and types </a:t>
            </a:r>
          </a:p>
          <a:p>
            <a:pPr marL="628650" lvl="1" indent="-171450">
              <a:buFont typeface="Wingdings" panose="05000000000000000000" pitchFamily="2" charset="2"/>
              <a:buChar char="§"/>
            </a:pPr>
            <a:r>
              <a:rPr lang="en-GB" sz="1200" spc="-1" dirty="0">
                <a:solidFill>
                  <a:srgbClr val="125E89"/>
                </a:solidFill>
                <a:uFill>
                  <a:solidFill>
                    <a:srgbClr val="FFFFFF"/>
                  </a:solidFill>
                </a:uFill>
              </a:rPr>
              <a:t>Create the Software</a:t>
            </a:r>
          </a:p>
          <a:p>
            <a:pPr marL="628650" lvl="1" indent="-171450">
              <a:buFont typeface="Wingdings" panose="05000000000000000000" pitchFamily="2" charset="2"/>
              <a:buChar char="§"/>
            </a:pPr>
            <a:r>
              <a:rPr lang="en-GB" sz="1200" spc="-1" dirty="0">
                <a:solidFill>
                  <a:srgbClr val="125E89"/>
                </a:solidFill>
                <a:uFill>
                  <a:solidFill>
                    <a:srgbClr val="FFFFFF"/>
                  </a:solidFill>
                </a:uFill>
              </a:rPr>
              <a:t>Publish the Software</a:t>
            </a:r>
          </a:p>
          <a:p>
            <a:pPr marL="628650" lvl="1" indent="-171450">
              <a:buFont typeface="Wingdings" panose="05000000000000000000" pitchFamily="2" charset="2"/>
              <a:buChar char="§"/>
            </a:pPr>
            <a:r>
              <a:rPr lang="en-GB" sz="1200" spc="-1" dirty="0">
                <a:solidFill>
                  <a:srgbClr val="125E89"/>
                </a:solidFill>
                <a:uFill>
                  <a:solidFill>
                    <a:srgbClr val="FFFFFF"/>
                  </a:solidFill>
                </a:uFill>
              </a:rPr>
              <a:t>Repackage for further </a:t>
            </a:r>
            <a:r>
              <a:rPr lang="en-GB" sz="1200" spc="-1" dirty="0" smtClean="0">
                <a:solidFill>
                  <a:srgbClr val="125E89"/>
                </a:solidFill>
                <a:uFill>
                  <a:solidFill>
                    <a:srgbClr val="FFFFFF"/>
                  </a:solidFill>
                </a:uFill>
              </a:rPr>
              <a:t>deployment</a:t>
            </a:r>
            <a:endParaRPr lang="en-GB" sz="1200" spc="-1" dirty="0">
              <a:solidFill>
                <a:srgbClr val="125E89"/>
              </a:solidFill>
              <a:uFill>
                <a:solidFill>
                  <a:srgbClr val="FFFFFF"/>
                </a:solidFill>
              </a:uFill>
            </a:endParaRPr>
          </a:p>
          <a:p>
            <a:endParaRPr lang="en-GB" sz="1200" spc="-1" dirty="0" smtClean="0">
              <a:solidFill>
                <a:srgbClr val="125E89"/>
              </a:solidFill>
              <a:uFill>
                <a:solidFill>
                  <a:srgbClr val="FFFFFF"/>
                </a:solidFill>
              </a:uFill>
            </a:endParaRPr>
          </a:p>
        </p:txBody>
      </p:sp>
      <p:sp>
        <p:nvSpPr>
          <p:cNvPr id="10" name="TextBox 9"/>
          <p:cNvSpPr txBox="1"/>
          <p:nvPr/>
        </p:nvSpPr>
        <p:spPr>
          <a:xfrm rot="19939721">
            <a:off x="2217611" y="3622493"/>
            <a:ext cx="237626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IN" dirty="0" smtClean="0"/>
              <a:t>Publish Algorithm</a:t>
            </a:r>
            <a:endParaRPr lang="en-GB" dirty="0"/>
          </a:p>
        </p:txBody>
      </p:sp>
      <p:sp>
        <p:nvSpPr>
          <p:cNvPr id="11" name="Rectangle 10"/>
          <p:cNvSpPr/>
          <p:nvPr/>
        </p:nvSpPr>
        <p:spPr>
          <a:xfrm>
            <a:off x="355500" y="6477693"/>
            <a:ext cx="8391692" cy="276999"/>
          </a:xfrm>
          <a:prstGeom prst="rect">
            <a:avLst/>
          </a:prstGeom>
        </p:spPr>
        <p:txBody>
          <a:bodyPr wrap="square">
            <a:spAutoFit/>
          </a:bodyPr>
          <a:lstStyle/>
          <a:p>
            <a:r>
              <a:rPr lang="en-GB" sz="1200" i="1" dirty="0" smtClean="0">
                <a:solidFill>
                  <a:srgbClr val="0066FF"/>
                </a:solidFill>
              </a:rPr>
              <a:t>More detail: https</a:t>
            </a:r>
            <a:r>
              <a:rPr lang="en-GB" sz="1200" i="1" dirty="0">
                <a:solidFill>
                  <a:srgbClr val="0066FF"/>
                </a:solidFill>
              </a:rPr>
              <a:t>://wiki.gcube-system.org/gcube/Statistical_Algorithms_Importer</a:t>
            </a:r>
          </a:p>
        </p:txBody>
      </p:sp>
    </p:spTree>
    <p:extLst>
      <p:ext uri="{BB962C8B-B14F-4D97-AF65-F5344CB8AC3E}">
        <p14:creationId xmlns:p14="http://schemas.microsoft.com/office/powerpoint/2010/main" val="143848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2088592" y="266880"/>
            <a:ext cx="6552720" cy="524055"/>
          </a:xfrm>
          <a:prstGeom prst="rect">
            <a:avLst/>
          </a:prstGeom>
          <a:noFill/>
          <a:ln>
            <a:noFill/>
          </a:ln>
        </p:spPr>
        <p:txBody>
          <a:bodyPr anchor="ctr"/>
          <a:lstStyle/>
          <a:p>
            <a:pPr algn="r"/>
            <a:endParaRPr lang="en-US" sz="3000" strike="noStrike" spc="-1" dirty="0">
              <a:solidFill>
                <a:srgbClr val="000000"/>
              </a:solidFill>
              <a:uFill>
                <a:solidFill>
                  <a:srgbClr val="FFFFFF"/>
                </a:solidFill>
              </a:uFill>
              <a:latin typeface="Calibri"/>
            </a:endParaRPr>
          </a:p>
        </p:txBody>
      </p:sp>
      <p:sp>
        <p:nvSpPr>
          <p:cNvPr id="5" name="TextShape 1"/>
          <p:cNvSpPr txBox="1"/>
          <p:nvPr/>
        </p:nvSpPr>
        <p:spPr>
          <a:xfrm>
            <a:off x="2088592" y="202965"/>
            <a:ext cx="5876222" cy="6824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a:endParaRPr lang="en-US" sz="3200" b="1" spc="-1" dirty="0" smtClean="0">
              <a:solidFill>
                <a:srgbClr val="125E89"/>
              </a:solidFill>
              <a:uFill>
                <a:solidFill>
                  <a:srgbClr val="FFFFFF"/>
                </a:solidFill>
              </a:uFill>
              <a:latin typeface="+mj-lt"/>
            </a:endParaRPr>
          </a:p>
          <a:p>
            <a:pPr algn="ctr"/>
            <a:endParaRPr lang="en-US" sz="3200" b="1" spc="-1" dirty="0" smtClean="0">
              <a:solidFill>
                <a:srgbClr val="125E89"/>
              </a:solidFill>
              <a:uFill>
                <a:solidFill>
                  <a:srgbClr val="FFFFFF"/>
                </a:solidFill>
              </a:uFill>
              <a:latin typeface="+mj-lt"/>
            </a:endParaRPr>
          </a:p>
          <a:p>
            <a:pPr algn="r"/>
            <a:r>
              <a:rPr lang="en-US" sz="3200" b="1" spc="-1" dirty="0" smtClean="0">
                <a:solidFill>
                  <a:srgbClr val="125E89"/>
                </a:solidFill>
                <a:uFill>
                  <a:solidFill>
                    <a:srgbClr val="FFFFFF"/>
                  </a:solidFill>
                </a:uFill>
                <a:latin typeface="+mj-lt"/>
              </a:rPr>
              <a:t>Algorithm Development Step-III</a:t>
            </a:r>
          </a:p>
          <a:p>
            <a:pPr algn="ctr"/>
            <a:r>
              <a:rPr lang="en-US" sz="3200" b="1" spc="-1" dirty="0" smtClean="0">
                <a:solidFill>
                  <a:srgbClr val="125E89"/>
                </a:solidFill>
                <a:uFill>
                  <a:solidFill>
                    <a:srgbClr val="FFFFFF"/>
                  </a:solidFill>
                </a:uFill>
                <a:latin typeface="+mj-lt"/>
              </a:rPr>
              <a:t> </a:t>
            </a:r>
          </a:p>
          <a:p>
            <a:pPr algn="ctr"/>
            <a:endParaRPr lang="en-US" sz="3200" b="1" strike="noStrike" spc="-1" dirty="0">
              <a:solidFill>
                <a:srgbClr val="000000"/>
              </a:solidFill>
              <a:uFill>
                <a:solidFill>
                  <a:srgbClr val="FFFFFF"/>
                </a:solidFill>
              </a:uFill>
              <a:latin typeface="+mj-lt"/>
            </a:endParaRPr>
          </a:p>
        </p:txBody>
      </p:sp>
      <p:pic>
        <p:nvPicPr>
          <p:cNvPr id="6" name="Picture 2" descr="ProtectedAreaImpact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896" y="152400"/>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5088" y="6207132"/>
            <a:ext cx="849739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q"/>
            </a:pPr>
            <a:r>
              <a:rPr lang="en-IN" sz="1200" spc="-1" dirty="0" smtClean="0">
                <a:solidFill>
                  <a:srgbClr val="125E89"/>
                </a:solidFill>
                <a:uFill>
                  <a:solidFill>
                    <a:srgbClr val="FFFFFF"/>
                  </a:solidFill>
                </a:uFill>
              </a:rPr>
              <a:t>User has to click on “Execute an Experiment” in order to access the algorithm</a:t>
            </a:r>
          </a:p>
          <a:p>
            <a:pPr marL="285750" indent="-285750">
              <a:buFont typeface="Wingdings" panose="05000000000000000000" pitchFamily="2" charset="2"/>
              <a:buChar char="q"/>
            </a:pPr>
            <a:r>
              <a:rPr lang="en-IN" sz="1200" spc="-1" dirty="0" smtClean="0">
                <a:solidFill>
                  <a:srgbClr val="125E89"/>
                </a:solidFill>
                <a:uFill>
                  <a:solidFill>
                    <a:srgbClr val="FFFFFF"/>
                  </a:solidFill>
                </a:uFill>
              </a:rPr>
              <a:t>Algorithm is consume at Clint application by a WPS service</a:t>
            </a:r>
            <a:endParaRPr lang="en-GB" sz="1200" spc="-1" dirty="0" smtClean="0">
              <a:solidFill>
                <a:srgbClr val="125E89"/>
              </a:solidFill>
              <a:uFill>
                <a:solidFill>
                  <a:srgbClr val="FFFFFF"/>
                </a:solidFill>
              </a:uFill>
            </a:endParaRPr>
          </a:p>
        </p:txBody>
      </p:sp>
      <p:pic>
        <p:nvPicPr>
          <p:cNvPr id="12" name="Picture 11"/>
          <p:cNvPicPr>
            <a:picLocks noChangeAspect="1"/>
          </p:cNvPicPr>
          <p:nvPr/>
        </p:nvPicPr>
        <p:blipFill rotWithShape="1">
          <a:blip r:embed="rId3"/>
          <a:srcRect t="11178" b="72799"/>
          <a:stretch/>
        </p:blipFill>
        <p:spPr>
          <a:xfrm>
            <a:off x="107504" y="1305939"/>
            <a:ext cx="8375915" cy="754909"/>
          </a:xfrm>
          <a:prstGeom prst="rect">
            <a:avLst/>
          </a:prstGeom>
        </p:spPr>
      </p:pic>
      <p:pic>
        <p:nvPicPr>
          <p:cNvPr id="13" name="Picture 12"/>
          <p:cNvPicPr>
            <a:picLocks noChangeAspect="1"/>
          </p:cNvPicPr>
          <p:nvPr/>
        </p:nvPicPr>
        <p:blipFill rotWithShape="1">
          <a:blip r:embed="rId3"/>
          <a:srcRect l="34644" t="27600" r="34644" b="20600"/>
          <a:stretch/>
        </p:blipFill>
        <p:spPr>
          <a:xfrm>
            <a:off x="115983" y="2189774"/>
            <a:ext cx="4098618" cy="3888432"/>
          </a:xfrm>
          <a:prstGeom prst="rect">
            <a:avLst/>
          </a:prstGeom>
        </p:spPr>
      </p:pic>
      <p:pic>
        <p:nvPicPr>
          <p:cNvPr id="14" name="Picture 13"/>
          <p:cNvPicPr>
            <a:picLocks noChangeAspect="1"/>
          </p:cNvPicPr>
          <p:nvPr/>
        </p:nvPicPr>
        <p:blipFill>
          <a:blip r:embed="rId4"/>
          <a:stretch>
            <a:fillRect/>
          </a:stretch>
        </p:blipFill>
        <p:spPr>
          <a:xfrm>
            <a:off x="4280206" y="2189774"/>
            <a:ext cx="4612274" cy="3766971"/>
          </a:xfrm>
          <a:prstGeom prst="rect">
            <a:avLst/>
          </a:prstGeom>
        </p:spPr>
      </p:pic>
      <p:sp>
        <p:nvSpPr>
          <p:cNvPr id="10" name="TextBox 9"/>
          <p:cNvSpPr txBox="1"/>
          <p:nvPr/>
        </p:nvSpPr>
        <p:spPr>
          <a:xfrm rot="19939721">
            <a:off x="2937692" y="3106499"/>
            <a:ext cx="237626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IN" dirty="0"/>
              <a:t>A</a:t>
            </a:r>
            <a:r>
              <a:rPr lang="en-IN" dirty="0" smtClean="0"/>
              <a:t>ccess the Algorithm</a:t>
            </a:r>
            <a:endParaRPr lang="en-GB" dirty="0"/>
          </a:p>
        </p:txBody>
      </p:sp>
    </p:spTree>
    <p:extLst>
      <p:ext uri="{BB962C8B-B14F-4D97-AF65-F5344CB8AC3E}">
        <p14:creationId xmlns:p14="http://schemas.microsoft.com/office/powerpoint/2010/main" val="1450192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rotectedAreaImpact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945" y="252760"/>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15" name="TextShape 1"/>
          <p:cNvSpPr txBox="1"/>
          <p:nvPr/>
        </p:nvSpPr>
        <p:spPr>
          <a:xfrm>
            <a:off x="1629458" y="352344"/>
            <a:ext cx="5976210" cy="5760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a:endParaRPr lang="en-US" sz="3200" b="1" spc="-1" dirty="0" smtClean="0">
              <a:solidFill>
                <a:srgbClr val="125E89"/>
              </a:solidFill>
              <a:uFill>
                <a:solidFill>
                  <a:srgbClr val="FFFFFF"/>
                </a:solidFill>
              </a:uFill>
              <a:latin typeface="+mj-lt"/>
            </a:endParaRPr>
          </a:p>
          <a:p>
            <a:pPr algn="ctr"/>
            <a:endParaRPr lang="en-US" sz="3200" b="1" spc="-1" dirty="0" smtClean="0">
              <a:solidFill>
                <a:srgbClr val="125E89"/>
              </a:solidFill>
              <a:uFill>
                <a:solidFill>
                  <a:srgbClr val="FFFFFF"/>
                </a:solidFill>
              </a:uFill>
              <a:latin typeface="+mj-lt"/>
            </a:endParaRPr>
          </a:p>
          <a:p>
            <a:pPr algn="r"/>
            <a:r>
              <a:rPr lang="en-US" sz="3200" b="1" spc="-1" dirty="0" smtClean="0">
                <a:solidFill>
                  <a:srgbClr val="125E89"/>
                </a:solidFill>
                <a:uFill>
                  <a:solidFill>
                    <a:srgbClr val="FFFFFF"/>
                  </a:solidFill>
                </a:uFill>
                <a:latin typeface="+mj-lt"/>
              </a:rPr>
              <a:t>Current Algorithm in PAIM VRE</a:t>
            </a:r>
          </a:p>
          <a:p>
            <a:pPr algn="ctr"/>
            <a:r>
              <a:rPr lang="en-US" sz="3200" b="1" spc="-1" dirty="0" smtClean="0">
                <a:solidFill>
                  <a:srgbClr val="125E89"/>
                </a:solidFill>
                <a:uFill>
                  <a:solidFill>
                    <a:srgbClr val="FFFFFF"/>
                  </a:solidFill>
                </a:uFill>
                <a:latin typeface="+mj-lt"/>
              </a:rPr>
              <a:t> </a:t>
            </a:r>
          </a:p>
          <a:p>
            <a:pPr algn="ctr"/>
            <a:endParaRPr lang="en-US" sz="3200" b="1" strike="noStrike" spc="-1" dirty="0">
              <a:solidFill>
                <a:srgbClr val="000000"/>
              </a:solidFill>
              <a:uFill>
                <a:solidFill>
                  <a:srgbClr val="FFFFFF"/>
                </a:solidFill>
              </a:uFill>
              <a:latin typeface="+mj-lt"/>
            </a:endParaRPr>
          </a:p>
        </p:txBody>
      </p:sp>
      <p:pic>
        <p:nvPicPr>
          <p:cNvPr id="14" name="Picture 13"/>
          <p:cNvPicPr>
            <a:picLocks noChangeAspect="1"/>
          </p:cNvPicPr>
          <p:nvPr/>
        </p:nvPicPr>
        <p:blipFill rotWithShape="1">
          <a:blip r:embed="rId3"/>
          <a:srcRect l="16346" t="27605" b="39497"/>
          <a:stretch/>
        </p:blipFill>
        <p:spPr>
          <a:xfrm>
            <a:off x="179512" y="1412776"/>
            <a:ext cx="8876103" cy="3412145"/>
          </a:xfrm>
          <a:prstGeom prst="rect">
            <a:avLst/>
          </a:prstGeom>
        </p:spPr>
      </p:pic>
      <p:sp>
        <p:nvSpPr>
          <p:cNvPr id="28" name="Rectangle 27"/>
          <p:cNvSpPr/>
          <p:nvPr/>
        </p:nvSpPr>
        <p:spPr>
          <a:xfrm>
            <a:off x="323528" y="5157192"/>
            <a:ext cx="410445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spc="-1" dirty="0" smtClean="0">
                <a:solidFill>
                  <a:srgbClr val="125E89"/>
                </a:solidFill>
                <a:uFill>
                  <a:solidFill>
                    <a:srgbClr val="FFFFFF"/>
                  </a:solidFill>
                </a:uFill>
              </a:rPr>
              <a:t>Current </a:t>
            </a:r>
            <a:r>
              <a:rPr lang="en-GB" sz="1200" spc="-1" dirty="0">
                <a:solidFill>
                  <a:srgbClr val="125E89"/>
                </a:solidFill>
                <a:uFill>
                  <a:solidFill>
                    <a:srgbClr val="FFFFFF"/>
                  </a:solidFill>
                </a:uFill>
              </a:rPr>
              <a:t>Algorithm </a:t>
            </a:r>
            <a:r>
              <a:rPr lang="en-GB" sz="1200" spc="-1" dirty="0" smtClean="0">
                <a:solidFill>
                  <a:srgbClr val="125E89"/>
                </a:solidFill>
                <a:uFill>
                  <a:solidFill>
                    <a:srgbClr val="FFFFFF"/>
                  </a:solidFill>
                </a:uFill>
              </a:rPr>
              <a:t>specification:</a:t>
            </a:r>
            <a:endParaRPr lang="en-GB" sz="1200" spc="-1" dirty="0">
              <a:solidFill>
                <a:srgbClr val="125E89"/>
              </a:solidFill>
              <a:uFill>
                <a:solidFill>
                  <a:srgbClr val="FFFFFF"/>
                </a:solidFill>
              </a:uFill>
            </a:endParaRPr>
          </a:p>
          <a:p>
            <a:pPr marL="628650" lvl="1" indent="-171450">
              <a:buFont typeface="Wingdings" panose="05000000000000000000" pitchFamily="2" charset="2"/>
              <a:buChar char="§"/>
            </a:pPr>
            <a:r>
              <a:rPr lang="en-GB" sz="1200" spc="-1" dirty="0" smtClean="0">
                <a:solidFill>
                  <a:srgbClr val="125E89"/>
                </a:solidFill>
                <a:uFill>
                  <a:solidFill>
                    <a:srgbClr val="FFFFFF"/>
                  </a:solidFill>
                </a:uFill>
              </a:rPr>
              <a:t>Computation at </a:t>
            </a:r>
            <a:r>
              <a:rPr lang="en-GB" sz="1200" spc="-1" dirty="0">
                <a:solidFill>
                  <a:srgbClr val="125E89"/>
                </a:solidFill>
                <a:uFill>
                  <a:solidFill>
                    <a:srgbClr val="FFFFFF"/>
                  </a:solidFill>
                </a:uFill>
              </a:rPr>
              <a:t>p</a:t>
            </a:r>
            <a:r>
              <a:rPr lang="en-GB" sz="1200" spc="-1" dirty="0" smtClean="0">
                <a:solidFill>
                  <a:srgbClr val="125E89"/>
                </a:solidFill>
                <a:uFill>
                  <a:solidFill>
                    <a:srgbClr val="FFFFFF"/>
                  </a:solidFill>
                </a:uFill>
              </a:rPr>
              <a:t>owerful cloud cluster</a:t>
            </a:r>
          </a:p>
          <a:p>
            <a:pPr marL="628650" lvl="1" indent="-171450">
              <a:buFont typeface="Wingdings" panose="05000000000000000000" pitchFamily="2" charset="2"/>
              <a:buChar char="§"/>
            </a:pPr>
            <a:r>
              <a:rPr lang="en-GB" sz="1200" spc="-1" dirty="0" smtClean="0">
                <a:solidFill>
                  <a:srgbClr val="125E89"/>
                </a:solidFill>
                <a:uFill>
                  <a:solidFill>
                    <a:srgbClr val="FFFFFF"/>
                  </a:solidFill>
                </a:uFill>
              </a:rPr>
              <a:t>Parallel programming approach</a:t>
            </a:r>
            <a:endParaRPr lang="en-GB" sz="1200" spc="-1" dirty="0">
              <a:solidFill>
                <a:srgbClr val="125E89"/>
              </a:solidFill>
              <a:uFill>
                <a:solidFill>
                  <a:srgbClr val="FFFFFF"/>
                </a:solidFill>
              </a:uFill>
            </a:endParaRPr>
          </a:p>
          <a:p>
            <a:pPr marL="628650" lvl="1" indent="-171450">
              <a:buFont typeface="Wingdings" panose="05000000000000000000" pitchFamily="2" charset="2"/>
              <a:buChar char="§"/>
            </a:pPr>
            <a:r>
              <a:rPr lang="en-GB" sz="1200" spc="-1" dirty="0" smtClean="0">
                <a:solidFill>
                  <a:srgbClr val="125E89"/>
                </a:solidFill>
                <a:uFill>
                  <a:solidFill>
                    <a:srgbClr val="FFFFFF"/>
                  </a:solidFill>
                </a:uFill>
              </a:rPr>
              <a:t>Data fetch from load balance GeoServer</a:t>
            </a:r>
            <a:endParaRPr lang="en-GB" sz="1200" spc="-1" dirty="0">
              <a:solidFill>
                <a:srgbClr val="125E89"/>
              </a:solidFill>
              <a:uFill>
                <a:solidFill>
                  <a:srgbClr val="FFFFFF"/>
                </a:solidFill>
              </a:uFill>
            </a:endParaRPr>
          </a:p>
          <a:p>
            <a:pPr marL="628650" lvl="1" indent="-171450">
              <a:buFont typeface="Wingdings" panose="05000000000000000000" pitchFamily="2" charset="2"/>
              <a:buChar char="§"/>
            </a:pPr>
            <a:r>
              <a:rPr lang="en-GB" sz="1200" spc="-1" dirty="0" smtClean="0">
                <a:solidFill>
                  <a:srgbClr val="125E89"/>
                </a:solidFill>
                <a:uFill>
                  <a:solidFill>
                    <a:srgbClr val="FFFFFF"/>
                  </a:solidFill>
                </a:uFill>
              </a:rPr>
              <a:t>Output json format for web access</a:t>
            </a:r>
            <a:endParaRPr lang="en-GB" sz="1200" spc="-1" dirty="0">
              <a:solidFill>
                <a:srgbClr val="125E89"/>
              </a:solidFill>
              <a:uFill>
                <a:solidFill>
                  <a:srgbClr val="FFFFFF"/>
                </a:solidFill>
              </a:uFill>
            </a:endParaRPr>
          </a:p>
          <a:p>
            <a:endParaRPr lang="en-GB" sz="1200" spc="-1" dirty="0" smtClean="0">
              <a:solidFill>
                <a:srgbClr val="125E89"/>
              </a:solidFill>
              <a:uFill>
                <a:solidFill>
                  <a:srgbClr val="FFFFFF"/>
                </a:solidFill>
              </a:uFill>
            </a:endParaRPr>
          </a:p>
        </p:txBody>
      </p:sp>
      <p:sp>
        <p:nvSpPr>
          <p:cNvPr id="29" name="Rectangle 28"/>
          <p:cNvSpPr/>
          <p:nvPr/>
        </p:nvSpPr>
        <p:spPr>
          <a:xfrm>
            <a:off x="4572000" y="5154880"/>
            <a:ext cx="410445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IN" sz="1200" spc="-1" dirty="0" smtClean="0">
                <a:solidFill>
                  <a:srgbClr val="125E89"/>
                </a:solidFill>
                <a:uFill>
                  <a:solidFill>
                    <a:srgbClr val="FFFFFF"/>
                  </a:solidFill>
                </a:uFill>
              </a:rPr>
              <a:t>How to set the input variable</a:t>
            </a:r>
            <a:r>
              <a:rPr lang="en-IN" sz="1200" spc="-1" dirty="0">
                <a:solidFill>
                  <a:srgbClr val="125E89"/>
                </a:solidFill>
                <a:uFill>
                  <a:solidFill>
                    <a:srgbClr val="FFFFFF"/>
                  </a:solidFill>
                </a:uFill>
              </a:rPr>
              <a:t>: </a:t>
            </a:r>
            <a:endParaRPr lang="en-IN" sz="1200" spc="-1" dirty="0" smtClean="0">
              <a:solidFill>
                <a:srgbClr val="125E89"/>
              </a:solidFill>
              <a:uFill>
                <a:solidFill>
                  <a:srgbClr val="FFFFFF"/>
                </a:solidFill>
              </a:uFill>
            </a:endParaRPr>
          </a:p>
          <a:p>
            <a:pPr lvl="3"/>
            <a:r>
              <a:rPr lang="en-IN" sz="1200" i="1" spc="-1" dirty="0">
                <a:solidFill>
                  <a:srgbClr val="0066FF"/>
                </a:solidFill>
                <a:uFill>
                  <a:solidFill>
                    <a:srgbClr val="FFFFFF"/>
                  </a:solidFill>
                </a:uFill>
              </a:rPr>
              <a:t>www.goo.gl/TiDhjq</a:t>
            </a:r>
          </a:p>
          <a:p>
            <a:r>
              <a:rPr lang="en-IN" sz="1200" spc="-1" dirty="0" smtClean="0">
                <a:solidFill>
                  <a:srgbClr val="125E89"/>
                </a:solidFill>
                <a:uFill>
                  <a:solidFill>
                    <a:srgbClr val="FFFFFF"/>
                  </a:solidFill>
                </a:uFill>
              </a:rPr>
              <a:t>Algorithm is public domain GitHub:</a:t>
            </a:r>
          </a:p>
          <a:p>
            <a:r>
              <a:rPr lang="en-IN" sz="1200" spc="-1" dirty="0" smtClean="0">
                <a:solidFill>
                  <a:srgbClr val="125E89"/>
                </a:solidFill>
                <a:uFill>
                  <a:solidFill>
                    <a:srgbClr val="FFFFFF"/>
                  </a:solidFill>
                </a:uFill>
              </a:rPr>
              <a:t>	</a:t>
            </a:r>
            <a:r>
              <a:rPr lang="en-IN" sz="1200" i="1" spc="-1" dirty="0" smtClean="0">
                <a:solidFill>
                  <a:srgbClr val="0066FF"/>
                </a:solidFill>
                <a:uFill>
                  <a:solidFill>
                    <a:srgbClr val="FFFFFF"/>
                  </a:solidFill>
                </a:uFill>
              </a:rPr>
              <a:t>https</a:t>
            </a:r>
            <a:r>
              <a:rPr lang="en-IN" sz="1200" i="1" spc="-1" dirty="0">
                <a:solidFill>
                  <a:srgbClr val="0066FF"/>
                </a:solidFill>
                <a:uFill>
                  <a:solidFill>
                    <a:srgbClr val="FFFFFF"/>
                  </a:solidFill>
                </a:uFill>
              </a:rPr>
              <a:t>://github.com/grid-arendal</a:t>
            </a:r>
            <a:endParaRPr lang="en-IN" sz="1200" i="1" spc="-1" dirty="0" smtClean="0">
              <a:solidFill>
                <a:srgbClr val="0066FF"/>
              </a:solidFill>
              <a:uFill>
                <a:solidFill>
                  <a:srgbClr val="FFFFFF"/>
                </a:solidFill>
              </a:uFill>
            </a:endParaRPr>
          </a:p>
          <a:p>
            <a:endParaRPr lang="en-IN" sz="1200" spc="-1" dirty="0" smtClean="0">
              <a:solidFill>
                <a:srgbClr val="125E89"/>
              </a:solidFill>
              <a:uFill>
                <a:solidFill>
                  <a:srgbClr val="FFFFFF"/>
                </a:solidFill>
              </a:uFill>
            </a:endParaRPr>
          </a:p>
          <a:p>
            <a:r>
              <a:rPr lang="en-IN" sz="1200" spc="-1" dirty="0" smtClean="0">
                <a:solidFill>
                  <a:srgbClr val="125E89"/>
                </a:solidFill>
                <a:uFill>
                  <a:solidFill>
                    <a:srgbClr val="FFFFFF"/>
                  </a:solidFill>
                </a:uFill>
              </a:rPr>
              <a:t> </a:t>
            </a:r>
            <a:endParaRPr lang="en-GB" sz="1200" spc="-1" dirty="0" smtClean="0">
              <a:solidFill>
                <a:srgbClr val="125E89"/>
              </a:solidFill>
              <a:uFill>
                <a:solidFill>
                  <a:srgbClr val="FFFFFF"/>
                </a:solidFill>
              </a:uFill>
            </a:endParaRPr>
          </a:p>
        </p:txBody>
      </p:sp>
    </p:spTree>
    <p:extLst>
      <p:ext uri="{BB962C8B-B14F-4D97-AF65-F5344CB8AC3E}">
        <p14:creationId xmlns:p14="http://schemas.microsoft.com/office/powerpoint/2010/main" val="74207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3215458" y="42203"/>
            <a:ext cx="3410224" cy="631688"/>
          </a:xfrm>
          <a:prstGeom prst="rect">
            <a:avLst/>
          </a:prstGeom>
          <a:noFill/>
          <a:ln>
            <a:noFill/>
          </a:ln>
        </p:spPr>
        <p:txBody>
          <a:bodyPr anchor="ctr"/>
          <a:lstStyle/>
          <a:p>
            <a:pPr algn="r"/>
            <a:r>
              <a:rPr lang="en-US" sz="3200" b="1" spc="-1" dirty="0">
                <a:solidFill>
                  <a:srgbClr val="125E89"/>
                </a:solidFill>
                <a:uFill>
                  <a:solidFill>
                    <a:srgbClr val="FFFFFF"/>
                  </a:solidFill>
                </a:uFill>
                <a:latin typeface="+mj-lt"/>
              </a:rPr>
              <a:t>Algorithm</a:t>
            </a:r>
            <a:r>
              <a:rPr lang="en-US" sz="3200" b="1" spc="-1" dirty="0" smtClean="0">
                <a:solidFill>
                  <a:srgbClr val="125E89"/>
                </a:solidFill>
                <a:uFill>
                  <a:solidFill>
                    <a:srgbClr val="FFFFFF"/>
                  </a:solidFill>
                </a:uFill>
                <a:latin typeface="Calibri"/>
              </a:rPr>
              <a:t> </a:t>
            </a:r>
            <a:r>
              <a:rPr lang="en-US" sz="3200" b="1" spc="-1" dirty="0">
                <a:solidFill>
                  <a:srgbClr val="125E89"/>
                </a:solidFill>
                <a:uFill>
                  <a:solidFill>
                    <a:srgbClr val="FFFFFF"/>
                  </a:solidFill>
                </a:uFill>
                <a:latin typeface="+mj-lt"/>
              </a:rPr>
              <a:t>Output</a:t>
            </a:r>
          </a:p>
        </p:txBody>
      </p:sp>
      <p:sp>
        <p:nvSpPr>
          <p:cNvPr id="9" name="Rectangle 8"/>
          <p:cNvSpPr/>
          <p:nvPr/>
        </p:nvSpPr>
        <p:spPr>
          <a:xfrm>
            <a:off x="2297165" y="2527527"/>
            <a:ext cx="4648606"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1400" dirty="0"/>
              <a:t>1507401669713_output_report_20171007204109 </a:t>
            </a:r>
            <a:r>
              <a:rPr lang="en-GB" sz="1400" dirty="0" smtClean="0"/>
              <a:t>.json</a:t>
            </a:r>
            <a:endParaRPr lang="en-GB" sz="1400" dirty="0"/>
          </a:p>
        </p:txBody>
      </p:sp>
      <p:sp>
        <p:nvSpPr>
          <p:cNvPr id="10" name="Right Brace 9"/>
          <p:cNvSpPr/>
          <p:nvPr/>
        </p:nvSpPr>
        <p:spPr>
          <a:xfrm rot="5400000">
            <a:off x="3543652" y="1765146"/>
            <a:ext cx="258874" cy="2494961"/>
          </a:xfrm>
          <a:prstGeom prst="rightBrace">
            <a:avLst>
              <a:gd name="adj1" fmla="val 110879"/>
              <a:gd name="adj2" fmla="val 4912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Right Brace 10"/>
          <p:cNvSpPr/>
          <p:nvPr/>
        </p:nvSpPr>
        <p:spPr>
          <a:xfrm rot="5400000">
            <a:off x="5504514" y="2364926"/>
            <a:ext cx="258874" cy="1295400"/>
          </a:xfrm>
          <a:prstGeom prst="rightBrace">
            <a:avLst>
              <a:gd name="adj1" fmla="val 171969"/>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 name="Right Brace 11"/>
          <p:cNvSpPr/>
          <p:nvPr/>
        </p:nvSpPr>
        <p:spPr>
          <a:xfrm rot="5400000">
            <a:off x="6619141" y="2800942"/>
            <a:ext cx="180887" cy="381000"/>
          </a:xfrm>
          <a:prstGeom prst="rightBrace">
            <a:avLst>
              <a:gd name="adj1" fmla="val 171969"/>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p:cNvSpPr txBox="1"/>
          <p:nvPr/>
        </p:nvSpPr>
        <p:spPr>
          <a:xfrm>
            <a:off x="4683136" y="3189948"/>
            <a:ext cx="1356462" cy="24622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sz="1000" dirty="0" smtClean="0"/>
              <a:t>2017/10/07-20:41:10</a:t>
            </a:r>
            <a:endParaRPr lang="en-GB" sz="1000" dirty="0"/>
          </a:p>
        </p:txBody>
      </p:sp>
      <p:sp>
        <p:nvSpPr>
          <p:cNvPr id="17" name="TextBox 16"/>
          <p:cNvSpPr txBox="1"/>
          <p:nvPr/>
        </p:nvSpPr>
        <p:spPr>
          <a:xfrm>
            <a:off x="6464709" y="3189948"/>
            <a:ext cx="832279" cy="24622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IN" sz="1000" dirty="0"/>
              <a:t>File </a:t>
            </a:r>
            <a:r>
              <a:rPr lang="en-IN" sz="1000" dirty="0" smtClean="0"/>
              <a:t>Format</a:t>
            </a:r>
            <a:endParaRPr lang="en-GB" sz="1000" dirty="0"/>
          </a:p>
        </p:txBody>
      </p:sp>
      <p:sp>
        <p:nvSpPr>
          <p:cNvPr id="25" name="Rectangle 24"/>
          <p:cNvSpPr/>
          <p:nvPr/>
        </p:nvSpPr>
        <p:spPr>
          <a:xfrm>
            <a:off x="338051" y="1623342"/>
            <a:ext cx="2087558" cy="29532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smtClean="0"/>
              <a:t>Marine Boundary: </a:t>
            </a:r>
            <a:r>
              <a:rPr lang="en-US" sz="1400" dirty="0" smtClean="0">
                <a:solidFill>
                  <a:srgbClr val="FF992B"/>
                </a:solidFill>
              </a:rPr>
              <a:t>EEZ</a:t>
            </a:r>
            <a:endParaRPr lang="en-GB" sz="1400" dirty="0">
              <a:solidFill>
                <a:srgbClr val="FF992B"/>
              </a:solidFill>
            </a:endParaRPr>
          </a:p>
        </p:txBody>
      </p:sp>
      <p:sp>
        <p:nvSpPr>
          <p:cNvPr id="26" name="Rectangle 25"/>
          <p:cNvSpPr/>
          <p:nvPr/>
        </p:nvSpPr>
        <p:spPr>
          <a:xfrm>
            <a:off x="3491880" y="1628800"/>
            <a:ext cx="1670047" cy="32466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smtClean="0"/>
              <a:t>Regional ID: </a:t>
            </a:r>
            <a:r>
              <a:rPr lang="en-US" sz="1400" dirty="0" smtClean="0">
                <a:solidFill>
                  <a:srgbClr val="FF992B"/>
                </a:solidFill>
              </a:rPr>
              <a:t>5677</a:t>
            </a:r>
            <a:endParaRPr lang="en-GB" sz="1400" dirty="0">
              <a:solidFill>
                <a:srgbClr val="FF992B"/>
              </a:solidFill>
            </a:endParaRPr>
          </a:p>
        </p:txBody>
      </p:sp>
      <p:sp>
        <p:nvSpPr>
          <p:cNvPr id="28" name="Rectangle 27"/>
          <p:cNvSpPr/>
          <p:nvPr/>
        </p:nvSpPr>
        <p:spPr>
          <a:xfrm>
            <a:off x="5646420" y="1620622"/>
            <a:ext cx="3064411" cy="3410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1400" dirty="0"/>
              <a:t>Selected </a:t>
            </a:r>
            <a:r>
              <a:rPr lang="en-US" sz="1400" dirty="0" smtClean="0"/>
              <a:t>Feature: </a:t>
            </a:r>
            <a:r>
              <a:rPr lang="en-US" sz="1400" dirty="0" smtClean="0">
                <a:solidFill>
                  <a:srgbClr val="FF992B"/>
                </a:solidFill>
              </a:rPr>
              <a:t>shelf, slope, reefs</a:t>
            </a:r>
            <a:endParaRPr lang="en-GB" sz="1400" dirty="0">
              <a:solidFill>
                <a:srgbClr val="FF992B"/>
              </a:solidFill>
            </a:endParaRPr>
          </a:p>
        </p:txBody>
      </p:sp>
      <p:sp>
        <p:nvSpPr>
          <p:cNvPr id="31" name="Line Callout 2 30"/>
          <p:cNvSpPr/>
          <p:nvPr/>
        </p:nvSpPr>
        <p:spPr>
          <a:xfrm>
            <a:off x="2993781" y="645743"/>
            <a:ext cx="2362080" cy="328142"/>
          </a:xfrm>
          <a:prstGeom prst="borderCallout2">
            <a:avLst>
              <a:gd name="adj1" fmla="val 104881"/>
              <a:gd name="adj2" fmla="val 51763"/>
              <a:gd name="adj3" fmla="val 229014"/>
              <a:gd name="adj4" fmla="val 52066"/>
              <a:gd name="adj5" fmla="val 335991"/>
              <a:gd name="adj6" fmla="val 5251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rgbClr val="7030A0"/>
                </a:solidFill>
              </a:rPr>
              <a:t>French Exclusive Economic Zone</a:t>
            </a:r>
          </a:p>
        </p:txBody>
      </p:sp>
      <p:sp>
        <p:nvSpPr>
          <p:cNvPr id="32" name="Right Brace 31"/>
          <p:cNvSpPr/>
          <p:nvPr/>
        </p:nvSpPr>
        <p:spPr>
          <a:xfrm rot="5400000">
            <a:off x="4202784" y="-2142957"/>
            <a:ext cx="500133" cy="8686800"/>
          </a:xfrm>
          <a:prstGeom prst="rightBrace">
            <a:avLst>
              <a:gd name="adj1" fmla="val 110879"/>
              <a:gd name="adj2" fmla="val 50754"/>
            </a:avLst>
          </a:pr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dirty="0"/>
          </a:p>
        </p:txBody>
      </p:sp>
      <p:sp>
        <p:nvSpPr>
          <p:cNvPr id="34" name="TextBox 33"/>
          <p:cNvSpPr txBox="1"/>
          <p:nvPr/>
        </p:nvSpPr>
        <p:spPr>
          <a:xfrm>
            <a:off x="3258552" y="3189949"/>
            <a:ext cx="710451" cy="2308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IN" sz="900" dirty="0"/>
              <a:t>File Name</a:t>
            </a:r>
            <a:endParaRPr lang="en-GB" sz="900" dirty="0"/>
          </a:p>
        </p:txBody>
      </p:sp>
      <p:pic>
        <p:nvPicPr>
          <p:cNvPr id="36" name="Picture 35"/>
          <p:cNvPicPr>
            <a:picLocks noChangeAspect="1"/>
          </p:cNvPicPr>
          <p:nvPr/>
        </p:nvPicPr>
        <p:blipFill rotWithShape="1">
          <a:blip r:embed="rId2"/>
          <a:srcRect l="5417" t="11481" r="72083" b="7038"/>
          <a:stretch/>
        </p:blipFill>
        <p:spPr>
          <a:xfrm>
            <a:off x="88668" y="3506534"/>
            <a:ext cx="2305290" cy="2890658"/>
          </a:xfrm>
          <a:prstGeom prst="rect">
            <a:avLst/>
          </a:prstGeom>
          <a:ln>
            <a:noFill/>
          </a:ln>
          <a:effectLst>
            <a:outerShdw blurRad="190500" algn="tl" rotWithShape="0">
              <a:srgbClr val="000000">
                <a:alpha val="70000"/>
              </a:srgbClr>
            </a:outerShdw>
          </a:effectLst>
        </p:spPr>
      </p:pic>
      <p:pic>
        <p:nvPicPr>
          <p:cNvPr id="39" name="Picture 38"/>
          <p:cNvPicPr>
            <a:picLocks noChangeAspect="1"/>
          </p:cNvPicPr>
          <p:nvPr/>
        </p:nvPicPr>
        <p:blipFill rotWithShape="1">
          <a:blip r:embed="rId3"/>
          <a:srcRect l="5833" t="37408" r="58333" b="35185"/>
          <a:stretch/>
        </p:blipFill>
        <p:spPr>
          <a:xfrm>
            <a:off x="2818638" y="4782339"/>
            <a:ext cx="2734907" cy="1481446"/>
          </a:xfrm>
          <a:prstGeom prst="rect">
            <a:avLst/>
          </a:prstGeom>
          <a:ln>
            <a:noFill/>
          </a:ln>
          <a:effectLst>
            <a:outerShdw blurRad="190500" algn="tl" rotWithShape="0">
              <a:srgbClr val="000000">
                <a:alpha val="70000"/>
              </a:srgbClr>
            </a:outerShdw>
          </a:effectLst>
        </p:spPr>
      </p:pic>
      <p:pic>
        <p:nvPicPr>
          <p:cNvPr id="40" name="Picture 39"/>
          <p:cNvPicPr>
            <a:picLocks noChangeAspect="1"/>
          </p:cNvPicPr>
          <p:nvPr/>
        </p:nvPicPr>
        <p:blipFill rotWithShape="1">
          <a:blip r:embed="rId3"/>
          <a:srcRect l="7083" t="64835" r="69756" b="8888"/>
          <a:stretch/>
        </p:blipFill>
        <p:spPr>
          <a:xfrm>
            <a:off x="6048872" y="4782339"/>
            <a:ext cx="2362200" cy="1481446"/>
          </a:xfrm>
          <a:prstGeom prst="rect">
            <a:avLst/>
          </a:prstGeom>
          <a:ln>
            <a:noFill/>
          </a:ln>
          <a:effectLst>
            <a:outerShdw blurRad="190500" algn="tl" rotWithShape="0">
              <a:srgbClr val="000000">
                <a:alpha val="70000"/>
              </a:srgbClr>
            </a:outerShdw>
          </a:effectLst>
        </p:spPr>
      </p:pic>
      <p:sp>
        <p:nvSpPr>
          <p:cNvPr id="41" name="Rectangle 40"/>
          <p:cNvSpPr/>
          <p:nvPr/>
        </p:nvSpPr>
        <p:spPr>
          <a:xfrm rot="20249637">
            <a:off x="408517" y="4123365"/>
            <a:ext cx="1371600" cy="381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IN" dirty="0" smtClean="0"/>
              <a:t>218 MPA’s</a:t>
            </a:r>
            <a:endParaRPr lang="en-GB" dirty="0"/>
          </a:p>
        </p:txBody>
      </p:sp>
      <p:sp>
        <p:nvSpPr>
          <p:cNvPr id="42" name="Rectangle 41"/>
          <p:cNvSpPr/>
          <p:nvPr/>
        </p:nvSpPr>
        <p:spPr>
          <a:xfrm>
            <a:off x="2662285" y="4403838"/>
            <a:ext cx="3047611" cy="307777"/>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IN" sz="1400" dirty="0">
                <a:solidFill>
                  <a:schemeClr val="lt1"/>
                </a:solidFill>
              </a:rPr>
              <a:t>Intersection EEZ Vs Each Feature</a:t>
            </a:r>
            <a:endParaRPr lang="en-GB" sz="1400" dirty="0">
              <a:solidFill>
                <a:schemeClr val="lt1"/>
              </a:solidFill>
            </a:endParaRPr>
          </a:p>
        </p:txBody>
      </p:sp>
      <p:sp>
        <p:nvSpPr>
          <p:cNvPr id="43" name="Rectangle 42"/>
          <p:cNvSpPr/>
          <p:nvPr/>
        </p:nvSpPr>
        <p:spPr>
          <a:xfrm>
            <a:off x="5806829" y="4198274"/>
            <a:ext cx="3047611" cy="52322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IN" sz="1400" dirty="0">
                <a:solidFill>
                  <a:schemeClr val="lt1"/>
                </a:solidFill>
              </a:rPr>
              <a:t>Intersection Effective MPA Vs Each Feature</a:t>
            </a:r>
            <a:endParaRPr lang="en-GB" sz="1400" dirty="0">
              <a:solidFill>
                <a:schemeClr val="lt1"/>
              </a:solidFill>
            </a:endParaRPr>
          </a:p>
        </p:txBody>
      </p:sp>
      <p:sp>
        <p:nvSpPr>
          <p:cNvPr id="44" name="Rectangle 43"/>
          <p:cNvSpPr/>
          <p:nvPr/>
        </p:nvSpPr>
        <p:spPr>
          <a:xfrm>
            <a:off x="158794" y="4854476"/>
            <a:ext cx="1975268" cy="52322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IN" sz="1400" dirty="0" smtClean="0"/>
              <a:t>Intersection Each MPA Vs Each Feature</a:t>
            </a:r>
            <a:endParaRPr lang="en-GB" sz="1400" dirty="0"/>
          </a:p>
        </p:txBody>
      </p:sp>
      <p:sp>
        <p:nvSpPr>
          <p:cNvPr id="47" name="TextBox 46"/>
          <p:cNvSpPr txBox="1"/>
          <p:nvPr/>
        </p:nvSpPr>
        <p:spPr>
          <a:xfrm>
            <a:off x="2323311" y="5371506"/>
            <a:ext cx="453970" cy="646331"/>
          </a:xfrm>
          <a:prstGeom prst="rect">
            <a:avLst/>
          </a:prstGeom>
          <a:noFill/>
        </p:spPr>
        <p:txBody>
          <a:bodyPr wrap="none" rtlCol="0">
            <a:spAutoFit/>
          </a:bodyPr>
          <a:lstStyle/>
          <a:p>
            <a:r>
              <a:rPr lang="en-IN" sz="3600" b="1" dirty="0" smtClean="0">
                <a:solidFill>
                  <a:srgbClr val="7030A0"/>
                </a:solidFill>
              </a:rPr>
              <a:t>+</a:t>
            </a:r>
            <a:endParaRPr lang="en-GB" sz="3600" b="1" dirty="0">
              <a:solidFill>
                <a:srgbClr val="7030A0"/>
              </a:solidFill>
            </a:endParaRPr>
          </a:p>
        </p:txBody>
      </p:sp>
      <p:sp>
        <p:nvSpPr>
          <p:cNvPr id="48" name="TextBox 47"/>
          <p:cNvSpPr txBox="1"/>
          <p:nvPr/>
        </p:nvSpPr>
        <p:spPr>
          <a:xfrm>
            <a:off x="5609725" y="5259273"/>
            <a:ext cx="453970" cy="646331"/>
          </a:xfrm>
          <a:prstGeom prst="rect">
            <a:avLst/>
          </a:prstGeom>
          <a:noFill/>
        </p:spPr>
        <p:txBody>
          <a:bodyPr wrap="none" rtlCol="0">
            <a:spAutoFit/>
          </a:bodyPr>
          <a:lstStyle/>
          <a:p>
            <a:r>
              <a:rPr lang="en-IN" sz="3600" b="1" dirty="0" smtClean="0">
                <a:solidFill>
                  <a:srgbClr val="7030A0"/>
                </a:solidFill>
              </a:rPr>
              <a:t>+</a:t>
            </a:r>
            <a:endParaRPr lang="en-GB" sz="3600" b="1" dirty="0">
              <a:solidFill>
                <a:srgbClr val="7030A0"/>
              </a:solidFill>
            </a:endParaRPr>
          </a:p>
        </p:txBody>
      </p:sp>
      <p:pic>
        <p:nvPicPr>
          <p:cNvPr id="46" name="Picture 2" descr="ProtectedAreaImpactM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6029" y="25615"/>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08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a:endCxn id="38" idx="2"/>
          </p:cNvCxnSpPr>
          <p:nvPr/>
        </p:nvCxnSpPr>
        <p:spPr>
          <a:xfrm flipV="1">
            <a:off x="6775665" y="3326696"/>
            <a:ext cx="24711" cy="75037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45" name="Group 44"/>
          <p:cNvGrpSpPr/>
          <p:nvPr/>
        </p:nvGrpSpPr>
        <p:grpSpPr>
          <a:xfrm>
            <a:off x="101364" y="2747900"/>
            <a:ext cx="2955868" cy="3727585"/>
            <a:chOff x="0" y="4419600"/>
            <a:chExt cx="3352800" cy="2209800"/>
          </a:xfrm>
        </p:grpSpPr>
        <p:sp>
          <p:nvSpPr>
            <p:cNvPr id="6" name="Flowchart: Alternate Process 5"/>
            <p:cNvSpPr/>
            <p:nvPr/>
          </p:nvSpPr>
          <p:spPr>
            <a:xfrm>
              <a:off x="0" y="4419600"/>
              <a:ext cx="3352800" cy="220980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8" name="Flowchart: Magnetic Disk 7"/>
            <p:cNvSpPr/>
            <p:nvPr/>
          </p:nvSpPr>
          <p:spPr>
            <a:xfrm>
              <a:off x="228600" y="4800600"/>
              <a:ext cx="1371600" cy="1600200"/>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Dataset</a:t>
              </a:r>
            </a:p>
            <a:p>
              <a:pPr algn="ctr"/>
              <a:r>
                <a:rPr lang="en-US" sz="1600" dirty="0" smtClean="0"/>
                <a:t>Geomorphic Feature</a:t>
              </a:r>
              <a:endParaRPr lang="en-GB" sz="1600" dirty="0"/>
            </a:p>
          </p:txBody>
        </p:sp>
        <p:pic>
          <p:nvPicPr>
            <p:cNvPr id="13" name="Picture 4" descr="Image result for geoserver"/>
            <p:cNvPicPr>
              <a:picLocks noChangeAspect="1" noChangeArrowheads="1"/>
            </p:cNvPicPr>
            <p:nvPr/>
          </p:nvPicPr>
          <p:blipFill>
            <a:blip r:embed="rId2" cstate="print"/>
            <a:srcRect/>
            <a:stretch>
              <a:fillRect/>
            </a:stretch>
          </p:blipFill>
          <p:spPr bwMode="auto">
            <a:xfrm>
              <a:off x="1676400" y="5105400"/>
              <a:ext cx="1291526" cy="304800"/>
            </a:xfrm>
            <a:prstGeom prst="rect">
              <a:avLst/>
            </a:prstGeom>
            <a:noFill/>
          </p:spPr>
        </p:pic>
        <p:pic>
          <p:nvPicPr>
            <p:cNvPr id="14" name="Picture 6" descr="Image result for postgres"/>
            <p:cNvPicPr>
              <a:picLocks noChangeAspect="1" noChangeArrowheads="1"/>
            </p:cNvPicPr>
            <p:nvPr/>
          </p:nvPicPr>
          <p:blipFill>
            <a:blip r:embed="rId3" cstate="print"/>
            <a:srcRect/>
            <a:stretch>
              <a:fillRect/>
            </a:stretch>
          </p:blipFill>
          <p:spPr bwMode="auto">
            <a:xfrm>
              <a:off x="1752600" y="5638800"/>
              <a:ext cx="1371600" cy="629587"/>
            </a:xfrm>
            <a:prstGeom prst="rect">
              <a:avLst/>
            </a:prstGeom>
            <a:noFill/>
          </p:spPr>
        </p:pic>
      </p:grpSp>
      <p:sp>
        <p:nvSpPr>
          <p:cNvPr id="15" name="Curved Right Arrow 14"/>
          <p:cNvSpPr/>
          <p:nvPr/>
        </p:nvSpPr>
        <p:spPr>
          <a:xfrm rot="14009163">
            <a:off x="3284937" y="4872877"/>
            <a:ext cx="574525" cy="19527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Curved Right Arrow 15"/>
          <p:cNvSpPr/>
          <p:nvPr/>
        </p:nvSpPr>
        <p:spPr>
          <a:xfrm rot="3944265">
            <a:off x="3565853" y="3173037"/>
            <a:ext cx="651825" cy="22314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 name="TextShape 1"/>
          <p:cNvSpPr txBox="1"/>
          <p:nvPr/>
        </p:nvSpPr>
        <p:spPr>
          <a:xfrm>
            <a:off x="2133720" y="274680"/>
            <a:ext cx="6552720" cy="1142640"/>
          </a:xfrm>
          <a:prstGeom prst="rect">
            <a:avLst/>
          </a:prstGeom>
          <a:noFill/>
          <a:ln>
            <a:noFill/>
          </a:ln>
        </p:spPr>
        <p:txBody>
          <a:bodyPr anchor="ctr"/>
          <a:lstStyle/>
          <a:p>
            <a:pPr algn="r"/>
            <a:endParaRPr lang="en-US" sz="3000" strike="noStrike" spc="-1" dirty="0">
              <a:solidFill>
                <a:srgbClr val="000000"/>
              </a:solidFill>
              <a:uFill>
                <a:solidFill>
                  <a:srgbClr val="FFFFFF"/>
                </a:solidFill>
              </a:uFill>
              <a:latin typeface="Calibri"/>
            </a:endParaRPr>
          </a:p>
        </p:txBody>
      </p:sp>
      <p:grpSp>
        <p:nvGrpSpPr>
          <p:cNvPr id="34" name="Group 33"/>
          <p:cNvGrpSpPr/>
          <p:nvPr/>
        </p:nvGrpSpPr>
        <p:grpSpPr>
          <a:xfrm>
            <a:off x="4343031" y="3940715"/>
            <a:ext cx="4494617" cy="2702681"/>
            <a:chOff x="3962400" y="1087230"/>
            <a:chExt cx="4838552" cy="2971800"/>
          </a:xfrm>
        </p:grpSpPr>
        <p:sp>
          <p:nvSpPr>
            <p:cNvPr id="7" name="Rectangle 6"/>
            <p:cNvSpPr/>
            <p:nvPr/>
          </p:nvSpPr>
          <p:spPr>
            <a:xfrm>
              <a:off x="4182168" y="1087230"/>
              <a:ext cx="4202667" cy="29718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graphicFrame>
          <p:nvGraphicFramePr>
            <p:cNvPr id="10" name="Diagram 9"/>
            <p:cNvGraphicFramePr/>
            <p:nvPr/>
          </p:nvGraphicFramePr>
          <p:xfrm>
            <a:off x="3962400" y="1371600"/>
            <a:ext cx="3889035" cy="2433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rot="16200000">
              <a:off x="7116255" y="2374333"/>
              <a:ext cx="2971799" cy="397594"/>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dirty="0" smtClean="0"/>
                <a:t>R- Algorithm</a:t>
              </a:r>
              <a:endParaRPr lang="en-GB" dirty="0"/>
            </a:p>
          </p:txBody>
        </p:sp>
      </p:grpSp>
      <p:sp>
        <p:nvSpPr>
          <p:cNvPr id="5" name="TextShape 1"/>
          <p:cNvSpPr txBox="1"/>
          <p:nvPr/>
        </p:nvSpPr>
        <p:spPr>
          <a:xfrm>
            <a:off x="1447800" y="274320"/>
            <a:ext cx="6324600" cy="381000"/>
          </a:xfrm>
          <a:prstGeom prst="rect">
            <a:avLst/>
          </a:prstGeom>
          <a:noFill/>
          <a:ln>
            <a:noFill/>
          </a:ln>
        </p:spPr>
        <p:txBody>
          <a:bodyPr anchor="ctr"/>
          <a:lstStyle/>
          <a:p>
            <a:pPr algn="r"/>
            <a:endParaRPr lang="en-US" sz="3200" b="1" spc="-1" dirty="0" smtClean="0">
              <a:solidFill>
                <a:srgbClr val="125E89"/>
              </a:solidFill>
              <a:uFill>
                <a:solidFill>
                  <a:srgbClr val="FFFFFF"/>
                </a:solidFill>
              </a:uFill>
              <a:latin typeface="Calibri"/>
            </a:endParaRPr>
          </a:p>
          <a:p>
            <a:pPr algn="r"/>
            <a:r>
              <a:rPr lang="en-IN" sz="3200" b="1" spc="-1" dirty="0">
                <a:solidFill>
                  <a:srgbClr val="125E89"/>
                </a:solidFill>
                <a:uFill>
                  <a:solidFill>
                    <a:srgbClr val="FFFFFF"/>
                  </a:solidFill>
                </a:uFill>
                <a:latin typeface="+mj-lt"/>
              </a:rPr>
              <a:t>Overall</a:t>
            </a:r>
            <a:r>
              <a:rPr lang="en-IN" sz="3200" b="1" spc="-1" dirty="0" smtClean="0">
                <a:solidFill>
                  <a:srgbClr val="125E89"/>
                </a:solidFill>
                <a:uFill>
                  <a:solidFill>
                    <a:srgbClr val="FFFFFF"/>
                  </a:solidFill>
                </a:uFill>
                <a:latin typeface="Calibri"/>
              </a:rPr>
              <a:t> </a:t>
            </a:r>
            <a:r>
              <a:rPr lang="en-IN" sz="3200" b="1" spc="-1" dirty="0">
                <a:solidFill>
                  <a:srgbClr val="125E89"/>
                </a:solidFill>
                <a:uFill>
                  <a:solidFill>
                    <a:srgbClr val="FFFFFF"/>
                  </a:solidFill>
                </a:uFill>
                <a:latin typeface="+mj-lt"/>
              </a:rPr>
              <a:t>Process</a:t>
            </a:r>
            <a:r>
              <a:rPr lang="en-IN" sz="3200" b="1" spc="-1" dirty="0" smtClean="0">
                <a:solidFill>
                  <a:srgbClr val="125E89"/>
                </a:solidFill>
                <a:uFill>
                  <a:solidFill>
                    <a:srgbClr val="FFFFFF"/>
                  </a:solidFill>
                </a:uFill>
                <a:latin typeface="Calibri"/>
              </a:rPr>
              <a:t> in </a:t>
            </a:r>
            <a:r>
              <a:rPr lang="en-IN" sz="3200" b="1" spc="-1" dirty="0">
                <a:solidFill>
                  <a:srgbClr val="125E89"/>
                </a:solidFill>
                <a:uFill>
                  <a:solidFill>
                    <a:srgbClr val="FFFFFF"/>
                  </a:solidFill>
                </a:uFill>
                <a:latin typeface="+mj-lt"/>
              </a:rPr>
              <a:t>Nutshell</a:t>
            </a:r>
            <a:endParaRPr lang="en-GB" sz="3200" b="1" spc="-1" dirty="0">
              <a:solidFill>
                <a:srgbClr val="125E89"/>
              </a:solidFill>
              <a:uFill>
                <a:solidFill>
                  <a:srgbClr val="FFFFFF"/>
                </a:solidFill>
              </a:uFill>
              <a:latin typeface="+mj-lt"/>
            </a:endParaRPr>
          </a:p>
          <a:p>
            <a:pPr algn="r"/>
            <a:endParaRPr lang="en-US" sz="3000" b="1" strike="noStrike" spc="-1" dirty="0">
              <a:solidFill>
                <a:srgbClr val="000000"/>
              </a:solidFill>
              <a:uFill>
                <a:solidFill>
                  <a:srgbClr val="FFFFFF"/>
                </a:solidFill>
              </a:uFill>
              <a:latin typeface="Calibri"/>
            </a:endParaRPr>
          </a:p>
        </p:txBody>
      </p:sp>
      <p:sp>
        <p:nvSpPr>
          <p:cNvPr id="17" name="TextBox 16"/>
          <p:cNvSpPr txBox="1"/>
          <p:nvPr/>
        </p:nvSpPr>
        <p:spPr>
          <a:xfrm rot="19429774">
            <a:off x="3195224" y="4104733"/>
            <a:ext cx="1295400" cy="307777"/>
          </a:xfrm>
          <a:prstGeom prst="rect">
            <a:avLst/>
          </a:prstGeom>
          <a:noFill/>
        </p:spPr>
        <p:txBody>
          <a:bodyPr wrap="square" rtlCol="0">
            <a:spAutoFit/>
          </a:bodyPr>
          <a:lstStyle/>
          <a:p>
            <a:r>
              <a:rPr lang="en-US" sz="1400" dirty="0"/>
              <a:t>WFS Request </a:t>
            </a:r>
          </a:p>
        </p:txBody>
      </p:sp>
      <p:sp>
        <p:nvSpPr>
          <p:cNvPr id="18" name="TextBox 17"/>
          <p:cNvSpPr txBox="1"/>
          <p:nvPr/>
        </p:nvSpPr>
        <p:spPr>
          <a:xfrm rot="19472027">
            <a:off x="2868806" y="5587449"/>
            <a:ext cx="1406787" cy="276999"/>
          </a:xfrm>
          <a:prstGeom prst="rect">
            <a:avLst/>
          </a:prstGeom>
          <a:noFill/>
        </p:spPr>
        <p:txBody>
          <a:bodyPr wrap="square" rtlCol="0">
            <a:spAutoFit/>
          </a:bodyPr>
          <a:lstStyle/>
          <a:p>
            <a:r>
              <a:rPr lang="en-US" sz="1200" dirty="0" smtClean="0"/>
              <a:t>GML Data Format</a:t>
            </a:r>
            <a:endParaRPr lang="en-GB" sz="1200" dirty="0"/>
          </a:p>
        </p:txBody>
      </p:sp>
      <p:sp>
        <p:nvSpPr>
          <p:cNvPr id="26" name="TextBox 25"/>
          <p:cNvSpPr txBox="1"/>
          <p:nvPr/>
        </p:nvSpPr>
        <p:spPr>
          <a:xfrm>
            <a:off x="-189179" y="7244314"/>
            <a:ext cx="1192955" cy="27699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1200" dirty="0" smtClean="0"/>
              <a:t>WPS  Request</a:t>
            </a:r>
            <a:endParaRPr lang="en-GB" sz="1200" dirty="0"/>
          </a:p>
        </p:txBody>
      </p:sp>
      <p:cxnSp>
        <p:nvCxnSpPr>
          <p:cNvPr id="27" name="Straight Arrow Connector 26"/>
          <p:cNvCxnSpPr/>
          <p:nvPr/>
        </p:nvCxnSpPr>
        <p:spPr>
          <a:xfrm>
            <a:off x="6239247" y="3237931"/>
            <a:ext cx="12154" cy="66628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30" name="Picture 2" descr="ProtectedAreaImpactMa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2710" y="0"/>
            <a:ext cx="936104" cy="936104"/>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173100" y="877785"/>
            <a:ext cx="3667428" cy="1727440"/>
            <a:chOff x="85370" y="1088504"/>
            <a:chExt cx="3667428" cy="2102673"/>
          </a:xfrm>
        </p:grpSpPr>
        <p:sp>
          <p:nvSpPr>
            <p:cNvPr id="9" name="Rectangle 8"/>
            <p:cNvSpPr/>
            <p:nvPr/>
          </p:nvSpPr>
          <p:spPr>
            <a:xfrm>
              <a:off x="471135" y="1703173"/>
              <a:ext cx="2133600" cy="380997"/>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smtClean="0"/>
                <a:t>Marine Boundary</a:t>
              </a:r>
              <a:endParaRPr lang="en-GB" sz="1600" dirty="0"/>
            </a:p>
          </p:txBody>
        </p:sp>
        <p:sp>
          <p:nvSpPr>
            <p:cNvPr id="12" name="Right Arrow 11"/>
            <p:cNvSpPr/>
            <p:nvPr/>
          </p:nvSpPr>
          <p:spPr>
            <a:xfrm>
              <a:off x="2838398" y="1713088"/>
              <a:ext cx="914400" cy="326569"/>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600" dirty="0"/>
            </a:p>
          </p:txBody>
        </p:sp>
        <p:sp>
          <p:nvSpPr>
            <p:cNvPr id="19" name="Rectangle 18"/>
            <p:cNvSpPr/>
            <p:nvPr/>
          </p:nvSpPr>
          <p:spPr>
            <a:xfrm>
              <a:off x="471135" y="2160534"/>
              <a:ext cx="2133600" cy="38099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smtClean="0"/>
                <a:t>Regional ID</a:t>
              </a:r>
              <a:endParaRPr lang="en-GB" sz="1600" dirty="0"/>
            </a:p>
          </p:txBody>
        </p:sp>
        <p:sp>
          <p:nvSpPr>
            <p:cNvPr id="20" name="Right Arrow 19"/>
            <p:cNvSpPr/>
            <p:nvPr/>
          </p:nvSpPr>
          <p:spPr>
            <a:xfrm>
              <a:off x="2795295" y="2235328"/>
              <a:ext cx="914400" cy="326569"/>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sz="1600" dirty="0"/>
            </a:p>
          </p:txBody>
        </p:sp>
        <p:sp>
          <p:nvSpPr>
            <p:cNvPr id="21" name="Rectangle 20"/>
            <p:cNvSpPr/>
            <p:nvPr/>
          </p:nvSpPr>
          <p:spPr>
            <a:xfrm>
              <a:off x="471135" y="2652406"/>
              <a:ext cx="2133600" cy="38099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smtClean="0"/>
                <a:t>Selected Feature</a:t>
              </a:r>
              <a:endParaRPr lang="en-GB" sz="1600" dirty="0"/>
            </a:p>
          </p:txBody>
        </p:sp>
        <p:sp>
          <p:nvSpPr>
            <p:cNvPr id="22" name="Right Arrow 21"/>
            <p:cNvSpPr/>
            <p:nvPr/>
          </p:nvSpPr>
          <p:spPr>
            <a:xfrm>
              <a:off x="2823330" y="2690505"/>
              <a:ext cx="914400" cy="326569"/>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1600" dirty="0"/>
            </a:p>
          </p:txBody>
        </p:sp>
        <p:sp>
          <p:nvSpPr>
            <p:cNvPr id="31" name="Rectangle 30"/>
            <p:cNvSpPr/>
            <p:nvPr/>
          </p:nvSpPr>
          <p:spPr>
            <a:xfrm>
              <a:off x="465178" y="1226821"/>
              <a:ext cx="2133600" cy="38099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Shapefile Url </a:t>
              </a:r>
              <a:endParaRPr lang="en-GB" sz="1600" dirty="0"/>
            </a:p>
          </p:txBody>
        </p:sp>
        <p:sp>
          <p:nvSpPr>
            <p:cNvPr id="32" name="Right Arrow 31"/>
            <p:cNvSpPr/>
            <p:nvPr/>
          </p:nvSpPr>
          <p:spPr>
            <a:xfrm>
              <a:off x="2803440" y="1278043"/>
              <a:ext cx="914400" cy="326569"/>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sz="1600" dirty="0"/>
            </a:p>
          </p:txBody>
        </p:sp>
        <p:sp>
          <p:nvSpPr>
            <p:cNvPr id="33" name="Rectangle 32"/>
            <p:cNvSpPr/>
            <p:nvPr/>
          </p:nvSpPr>
          <p:spPr>
            <a:xfrm rot="16200000">
              <a:off x="-800008" y="1973882"/>
              <a:ext cx="2102673" cy="33191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IN" dirty="0" smtClean="0"/>
                <a:t>User Input</a:t>
              </a:r>
              <a:endParaRPr lang="en-GB" dirty="0"/>
            </a:p>
          </p:txBody>
        </p:sp>
      </p:grpSp>
      <p:sp>
        <p:nvSpPr>
          <p:cNvPr id="49" name="Rectangle 48"/>
          <p:cNvSpPr/>
          <p:nvPr/>
        </p:nvSpPr>
        <p:spPr>
          <a:xfrm>
            <a:off x="5633180" y="3412713"/>
            <a:ext cx="1460947" cy="32805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smtClean="0"/>
              <a:t>Web Services</a:t>
            </a:r>
            <a:endParaRPr lang="en-GB" sz="1400" dirty="0"/>
          </a:p>
        </p:txBody>
      </p:sp>
      <p:sp>
        <p:nvSpPr>
          <p:cNvPr id="40" name="Curved Right Arrow 39"/>
          <p:cNvSpPr/>
          <p:nvPr/>
        </p:nvSpPr>
        <p:spPr>
          <a:xfrm rot="2646317">
            <a:off x="3524525" y="967449"/>
            <a:ext cx="859955" cy="400051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TextBox 41"/>
          <p:cNvSpPr txBox="1"/>
          <p:nvPr/>
        </p:nvSpPr>
        <p:spPr>
          <a:xfrm rot="18652437">
            <a:off x="3011801" y="2704819"/>
            <a:ext cx="1295400" cy="307777"/>
          </a:xfrm>
          <a:prstGeom prst="rect">
            <a:avLst/>
          </a:prstGeom>
          <a:noFill/>
        </p:spPr>
        <p:txBody>
          <a:bodyPr wrap="square" rtlCol="0">
            <a:spAutoFit/>
          </a:bodyPr>
          <a:lstStyle/>
          <a:p>
            <a:r>
              <a:rPr lang="en-US" sz="1400" dirty="0" smtClean="0"/>
              <a:t>WMS </a:t>
            </a:r>
            <a:r>
              <a:rPr lang="en-US" sz="1400" dirty="0"/>
              <a:t>Request </a:t>
            </a:r>
          </a:p>
        </p:txBody>
      </p:sp>
      <p:grpSp>
        <p:nvGrpSpPr>
          <p:cNvPr id="39" name="Group 38"/>
          <p:cNvGrpSpPr/>
          <p:nvPr/>
        </p:nvGrpSpPr>
        <p:grpSpPr>
          <a:xfrm>
            <a:off x="4794418" y="972604"/>
            <a:ext cx="4011916" cy="2354092"/>
            <a:chOff x="4780269" y="834434"/>
            <a:chExt cx="3427627" cy="2705209"/>
          </a:xfrm>
        </p:grpSpPr>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0269" y="834434"/>
              <a:ext cx="3427627" cy="1234806"/>
            </a:xfrm>
            <a:prstGeom prst="rect">
              <a:avLst/>
            </a:prstGeom>
          </p:spPr>
        </p:pic>
        <p:pic>
          <p:nvPicPr>
            <p:cNvPr id="38" name="Picture 4"/>
            <p:cNvPicPr>
              <a:picLocks noChangeAspect="1" noChangeArrowheads="1"/>
            </p:cNvPicPr>
            <p:nvPr/>
          </p:nvPicPr>
          <p:blipFill>
            <a:blip r:embed="rId11"/>
            <a:srcRect l="3125" t="43000" r="1250" b="13500"/>
            <a:stretch>
              <a:fillRect/>
            </a:stretch>
          </p:blipFill>
          <p:spPr bwMode="auto">
            <a:xfrm>
              <a:off x="4780269" y="2257676"/>
              <a:ext cx="3427627" cy="1281967"/>
            </a:xfrm>
            <a:prstGeom prst="roundRect">
              <a:avLst>
                <a:gd name="adj" fmla="val 16667"/>
              </a:avLst>
            </a:prstGeom>
            <a:ln/>
          </p:spPr>
          <p:style>
            <a:lnRef idx="2">
              <a:schemeClr val="accent1">
                <a:shade val="50000"/>
              </a:schemeClr>
            </a:lnRef>
            <a:fillRef idx="1">
              <a:schemeClr val="accent1"/>
            </a:fillRef>
            <a:effectRef idx="0">
              <a:schemeClr val="accent1"/>
            </a:effectRef>
            <a:fontRef idx="minor">
              <a:schemeClr val="lt1"/>
            </a:fontRef>
          </p:style>
        </p:pic>
        <p:sp>
          <p:nvSpPr>
            <p:cNvPr id="25" name="Rectangle 24"/>
            <p:cNvSpPr/>
            <p:nvPr/>
          </p:nvSpPr>
          <p:spPr>
            <a:xfrm>
              <a:off x="5110216" y="1253574"/>
              <a:ext cx="2476745" cy="42866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Web Application</a:t>
              </a:r>
              <a:endParaRPr lang="en-GB" dirty="0"/>
            </a:p>
          </p:txBody>
        </p:sp>
        <p:sp>
          <p:nvSpPr>
            <p:cNvPr id="28" name="Rectangle 27"/>
            <p:cNvSpPr/>
            <p:nvPr/>
          </p:nvSpPr>
          <p:spPr>
            <a:xfrm>
              <a:off x="5501747" y="2632401"/>
              <a:ext cx="1833956" cy="47812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Data Miner</a:t>
              </a:r>
              <a:endParaRPr lang="en-GB" dirty="0"/>
            </a:p>
          </p:txBody>
        </p:sp>
      </p:grpSp>
    </p:spTree>
    <p:extLst>
      <p:ext uri="{BB962C8B-B14F-4D97-AF65-F5344CB8AC3E}">
        <p14:creationId xmlns:p14="http://schemas.microsoft.com/office/powerpoint/2010/main" val="494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normAutofit/>
          </a:bodyPr>
          <a:lstStyle/>
          <a:p>
            <a:pPr marL="0" indent="0" algn="ctr">
              <a:buNone/>
            </a:pPr>
            <a:endParaRPr lang="en-AU" sz="4800" dirty="0" smtClean="0"/>
          </a:p>
          <a:p>
            <a:pPr marL="0" indent="0" algn="ctr">
              <a:buNone/>
            </a:pPr>
            <a:r>
              <a:rPr lang="en-AU" sz="4800" dirty="0" smtClean="0"/>
              <a:t>User Interface</a:t>
            </a:r>
            <a:endParaRPr lang="en-AU" sz="4800" dirty="0"/>
          </a:p>
        </p:txBody>
      </p:sp>
    </p:spTree>
    <p:extLst>
      <p:ext uri="{BB962C8B-B14F-4D97-AF65-F5344CB8AC3E}">
        <p14:creationId xmlns:p14="http://schemas.microsoft.com/office/powerpoint/2010/main" val="366538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What does PAIM look like?</a:t>
            </a:r>
            <a:endParaRPr lang="en-US" sz="3200" strike="noStrike" spc="-1" dirty="0">
              <a:solidFill>
                <a:srgbClr val="000000"/>
              </a:solidFill>
              <a:uFill>
                <a:solidFill>
                  <a:srgbClr val="FFFFFF"/>
                </a:solidFill>
              </a:u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84784"/>
            <a:ext cx="8892480" cy="4464902"/>
          </a:xfrm>
          <a:prstGeom prst="rect">
            <a:avLst/>
          </a:prstGeom>
        </p:spPr>
      </p:pic>
      <p:sp>
        <p:nvSpPr>
          <p:cNvPr id="5" name="Rectangle 4"/>
          <p:cNvSpPr/>
          <p:nvPr/>
        </p:nvSpPr>
        <p:spPr>
          <a:xfrm>
            <a:off x="179512" y="1700808"/>
            <a:ext cx="525658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00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What is the ‘About PAIM VRE’ portlet?</a:t>
            </a:r>
            <a:endParaRPr lang="en-US" sz="3200" strike="noStrike" spc="-1" dirty="0">
              <a:solidFill>
                <a:srgbClr val="000000"/>
              </a:solidFill>
              <a:uFill>
                <a:solidFill>
                  <a:srgbClr val="FFFFFF"/>
                </a:solidFill>
              </a:uFill>
              <a:latin typeface="Calibri"/>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9288"/>
          <a:stretch/>
        </p:blipFill>
        <p:spPr>
          <a:xfrm>
            <a:off x="0" y="1556792"/>
            <a:ext cx="7380312" cy="863306"/>
          </a:xfrm>
          <a:prstGeom prst="rect">
            <a:avLst/>
          </a:prstGeom>
        </p:spPr>
      </p:pic>
      <p:sp>
        <p:nvSpPr>
          <p:cNvPr id="5" name="Rectangle 4"/>
          <p:cNvSpPr/>
          <p:nvPr/>
        </p:nvSpPr>
        <p:spPr>
          <a:xfrm>
            <a:off x="107504" y="1916832"/>
            <a:ext cx="1512168" cy="576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9279"/>
          <a:stretch/>
        </p:blipFill>
        <p:spPr>
          <a:xfrm>
            <a:off x="160445" y="2825795"/>
            <a:ext cx="4339548" cy="3749651"/>
          </a:xfrm>
          <a:prstGeom prst="rect">
            <a:avLst/>
          </a:prstGeom>
        </p:spPr>
      </p:pic>
      <p:cxnSp>
        <p:nvCxnSpPr>
          <p:cNvPr id="7" name="Straight Arrow Connector 6"/>
          <p:cNvCxnSpPr/>
          <p:nvPr/>
        </p:nvCxnSpPr>
        <p:spPr>
          <a:xfrm>
            <a:off x="863588" y="2564904"/>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4008" y="2825795"/>
            <a:ext cx="4248472"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An interactive guide with text, photos, videos and maps that outline (1) how to use the PAIM VRE; (2) what data and algorithms are used by the PAIM VRE; (3) what outputs and benefits are provided through the PAIM VRE.</a:t>
            </a:r>
          </a:p>
          <a:p>
            <a:endParaRPr lang="en-US" dirty="0" smtClean="0"/>
          </a:p>
          <a:p>
            <a:pPr marL="285750" indent="-285750">
              <a:buFont typeface="Arial" panose="020B0604020202020204" pitchFamily="34" charset="0"/>
              <a:buChar char="•"/>
            </a:pPr>
            <a:r>
              <a:rPr lang="en-US" dirty="0" smtClean="0"/>
              <a:t>Access the Introductory Guide to the VRE at </a:t>
            </a:r>
            <a:r>
              <a:rPr lang="en-US" dirty="0" smtClean="0">
                <a:hlinkClick r:id="rId4"/>
              </a:rPr>
              <a:t>this link</a:t>
            </a:r>
            <a:r>
              <a:rPr lang="en-US" dirty="0" smtClean="0"/>
              <a:t>. </a:t>
            </a:r>
            <a:endParaRPr lang="en-US" dirty="0"/>
          </a:p>
        </p:txBody>
      </p:sp>
    </p:spTree>
    <p:extLst>
      <p:ext uri="{BB962C8B-B14F-4D97-AF65-F5344CB8AC3E}">
        <p14:creationId xmlns:p14="http://schemas.microsoft.com/office/powerpoint/2010/main" val="241247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What is the ‘MPA Reporting’ portlet?</a:t>
            </a:r>
            <a:endParaRPr lang="en-US" sz="3200" strike="noStrike" spc="-1" dirty="0">
              <a:solidFill>
                <a:srgbClr val="000000"/>
              </a:solidFill>
              <a:uFill>
                <a:solidFill>
                  <a:srgbClr val="FFFFFF"/>
                </a:solidFill>
              </a:uFill>
              <a:latin typeface="Calibri"/>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9288"/>
          <a:stretch/>
        </p:blipFill>
        <p:spPr>
          <a:xfrm>
            <a:off x="0" y="1556792"/>
            <a:ext cx="7380312" cy="863306"/>
          </a:xfrm>
          <a:prstGeom prst="rect">
            <a:avLst/>
          </a:prstGeom>
        </p:spPr>
      </p:pic>
      <p:sp>
        <p:nvSpPr>
          <p:cNvPr id="5" name="Rectangle 4"/>
          <p:cNvSpPr/>
          <p:nvPr/>
        </p:nvSpPr>
        <p:spPr>
          <a:xfrm>
            <a:off x="1619672" y="1916832"/>
            <a:ext cx="1080120" cy="576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1531"/>
          <a:stretch/>
        </p:blipFill>
        <p:spPr>
          <a:xfrm>
            <a:off x="160444" y="2924944"/>
            <a:ext cx="4267540" cy="3672408"/>
          </a:xfrm>
          <a:prstGeom prst="rect">
            <a:avLst/>
          </a:prstGeom>
        </p:spPr>
      </p:pic>
      <p:cxnSp>
        <p:nvCxnSpPr>
          <p:cNvPr id="7" name="Straight Arrow Connector 6"/>
          <p:cNvCxnSpPr/>
          <p:nvPr/>
        </p:nvCxnSpPr>
        <p:spPr>
          <a:xfrm>
            <a:off x="2195736" y="2609771"/>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4008" y="2920075"/>
            <a:ext cx="4248472"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‘MPA Reporting’ portlet is the main interface of the VRE where users can </a:t>
            </a:r>
            <a:r>
              <a:rPr lang="en-US" dirty="0"/>
              <a:t>visualize, analyze and report on a range of ecologically important seafloor features within marine protected </a:t>
            </a:r>
            <a:r>
              <a:rPr lang="en-US" dirty="0" smtClean="0"/>
              <a:t>areas.</a:t>
            </a:r>
          </a:p>
          <a:p>
            <a:endParaRPr lang="en-US" dirty="0" smtClean="0"/>
          </a:p>
          <a:p>
            <a:pPr marL="285750" indent="-285750">
              <a:buFont typeface="Arial" panose="020B0604020202020204" pitchFamily="34" charset="0"/>
              <a:buChar char="•"/>
            </a:pPr>
            <a:r>
              <a:rPr lang="en-US" dirty="0" smtClean="0"/>
              <a:t>In the next few slides of this presentation, we will delve into this portlet more specifically. </a:t>
            </a:r>
          </a:p>
          <a:p>
            <a:endParaRPr lang="en-US" dirty="0" smtClean="0"/>
          </a:p>
          <a:p>
            <a:endParaRPr lang="en-US" dirty="0"/>
          </a:p>
        </p:txBody>
      </p:sp>
    </p:spTree>
    <p:extLst>
      <p:ext uri="{BB962C8B-B14F-4D97-AF65-F5344CB8AC3E}">
        <p14:creationId xmlns:p14="http://schemas.microsoft.com/office/powerpoint/2010/main" val="134068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What are all the other </a:t>
            </a:r>
            <a:r>
              <a:rPr lang="en-US" sz="3200" spc="-1" dirty="0">
                <a:solidFill>
                  <a:srgbClr val="125E89"/>
                </a:solidFill>
                <a:uFill>
                  <a:solidFill>
                    <a:srgbClr val="FFFFFF"/>
                  </a:solidFill>
                </a:uFill>
                <a:latin typeface="Calibri"/>
              </a:rPr>
              <a:t>portlets? *</a:t>
            </a:r>
            <a:endParaRPr lang="en-US" sz="3200" strike="noStrike" spc="-1" dirty="0">
              <a:solidFill>
                <a:srgbClr val="000000"/>
              </a:solidFill>
              <a:uFill>
                <a:solidFill>
                  <a:srgbClr val="FFFFFF"/>
                </a:solidFill>
              </a:uFill>
              <a:latin typeface="Calibri"/>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7713"/>
          <a:stretch/>
        </p:blipFill>
        <p:spPr>
          <a:xfrm>
            <a:off x="0" y="1196752"/>
            <a:ext cx="7524328" cy="863306"/>
          </a:xfrm>
          <a:prstGeom prst="rect">
            <a:avLst/>
          </a:prstGeom>
        </p:spPr>
      </p:pic>
      <p:sp>
        <p:nvSpPr>
          <p:cNvPr id="5" name="Rectangle 4"/>
          <p:cNvSpPr/>
          <p:nvPr/>
        </p:nvSpPr>
        <p:spPr>
          <a:xfrm>
            <a:off x="4788024" y="1556792"/>
            <a:ext cx="2627784" cy="576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a:off x="6084451" y="2276872"/>
            <a:ext cx="0" cy="2880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3528" y="2708921"/>
            <a:ext cx="4248472"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a:t>
            </a:r>
            <a:r>
              <a:rPr lang="en-US" b="1" dirty="0" smtClean="0"/>
              <a:t>Members</a:t>
            </a:r>
            <a:r>
              <a:rPr lang="en-US" dirty="0" smtClean="0"/>
              <a:t>’ portlet lets users see who else is using the PAIM VRE.</a:t>
            </a:r>
          </a:p>
          <a:p>
            <a:endParaRPr lang="en-US" dirty="0" smtClean="0"/>
          </a:p>
          <a:p>
            <a:pPr marL="285750" indent="-285750">
              <a:buFont typeface="Arial" panose="020B0604020202020204" pitchFamily="34" charset="0"/>
              <a:buChar char="•"/>
            </a:pPr>
            <a:r>
              <a:rPr lang="en-US" dirty="0" smtClean="0"/>
              <a:t>The ‘</a:t>
            </a:r>
            <a:r>
              <a:rPr lang="en-US" b="1" dirty="0" smtClean="0"/>
              <a:t>Social Networking</a:t>
            </a:r>
            <a:r>
              <a:rPr lang="en-US" dirty="0" smtClean="0"/>
              <a:t>’ portlet is a space where users can update each other on data, algorithms or other information as well as share experience and any other thoughts about PAIM.</a:t>
            </a:r>
            <a:endParaRPr lang="en-US" dirty="0"/>
          </a:p>
        </p:txBody>
      </p:sp>
      <p:sp>
        <p:nvSpPr>
          <p:cNvPr id="9" name="Rectangle 8"/>
          <p:cNvSpPr/>
          <p:nvPr/>
        </p:nvSpPr>
        <p:spPr>
          <a:xfrm>
            <a:off x="2699792" y="1556792"/>
            <a:ext cx="2016224" cy="576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716016" y="2708921"/>
            <a:ext cx="4248472"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t>
            </a:r>
            <a:r>
              <a:rPr lang="en-US" b="1" dirty="0" smtClean="0"/>
              <a:t>Data Miner</a:t>
            </a:r>
            <a:r>
              <a:rPr lang="en-US" dirty="0" smtClean="0"/>
              <a:t>’ is a different portlet where users can run PAIM algorithms. It is a more basic version of the ‘MPA Reporting’ portlet.</a:t>
            </a:r>
          </a:p>
          <a:p>
            <a:endParaRPr lang="en-US" dirty="0" smtClean="0"/>
          </a:p>
          <a:p>
            <a:pPr marL="285750" indent="-285750">
              <a:buFont typeface="Arial" panose="020B0604020202020204" pitchFamily="34" charset="0"/>
              <a:buChar char="•"/>
            </a:pPr>
            <a:r>
              <a:rPr lang="en-US" dirty="0" smtClean="0"/>
              <a:t>‘</a:t>
            </a:r>
            <a:r>
              <a:rPr lang="en-US" b="1" dirty="0" smtClean="0"/>
              <a:t>Data Catalogue</a:t>
            </a:r>
            <a:r>
              <a:rPr lang="en-US" dirty="0" smtClean="0"/>
              <a:t>’ is a portlet where users can view and access all the data hosted by BlueBRIDGE. </a:t>
            </a:r>
          </a:p>
          <a:p>
            <a:endParaRPr lang="en-US" dirty="0" smtClean="0"/>
          </a:p>
          <a:p>
            <a:pPr marL="285750" indent="-285750">
              <a:buFont typeface="Arial" panose="020B0604020202020204" pitchFamily="34" charset="0"/>
              <a:buChar char="•"/>
            </a:pPr>
            <a:r>
              <a:rPr lang="en-US" b="1" dirty="0" smtClean="0"/>
              <a:t>Rstudio</a:t>
            </a:r>
            <a:r>
              <a:rPr lang="en-US" dirty="0" smtClean="0"/>
              <a:t> is an online instance of the software where users can run PAIM or other algorithms as needed using cloud computing. </a:t>
            </a:r>
          </a:p>
          <a:p>
            <a:endParaRPr lang="en-US" dirty="0"/>
          </a:p>
        </p:txBody>
      </p:sp>
      <p:cxnSp>
        <p:nvCxnSpPr>
          <p:cNvPr id="14" name="Straight Arrow Connector 13"/>
          <p:cNvCxnSpPr/>
          <p:nvPr/>
        </p:nvCxnSpPr>
        <p:spPr>
          <a:xfrm>
            <a:off x="2843808" y="2276872"/>
            <a:ext cx="0" cy="2880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1560" y="5733256"/>
            <a:ext cx="3960440" cy="954107"/>
          </a:xfrm>
          <a:prstGeom prst="rect">
            <a:avLst/>
          </a:prstGeom>
          <a:noFill/>
        </p:spPr>
        <p:txBody>
          <a:bodyPr wrap="square" rtlCol="0">
            <a:spAutoFit/>
          </a:bodyPr>
          <a:lstStyle/>
          <a:p>
            <a:r>
              <a:rPr lang="en-US" sz="1400" i="1" dirty="0" smtClean="0"/>
              <a:t>* These are default portlets that are available in most VREs. We will therefore not discuss these in much more detail in this webinar. </a:t>
            </a:r>
          </a:p>
          <a:p>
            <a:endParaRPr lang="en-US" sz="1400" dirty="0"/>
          </a:p>
        </p:txBody>
      </p:sp>
    </p:spTree>
    <p:extLst>
      <p:ext uri="{BB962C8B-B14F-4D97-AF65-F5344CB8AC3E}">
        <p14:creationId xmlns:p14="http://schemas.microsoft.com/office/powerpoint/2010/main" val="1262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BlueBRIDGE?</a:t>
            </a:r>
            <a:endParaRPr lang="en-AU" dirty="0"/>
          </a:p>
        </p:txBody>
      </p:sp>
      <p:sp>
        <p:nvSpPr>
          <p:cNvPr id="3" name="Content Placeholder 2"/>
          <p:cNvSpPr>
            <a:spLocks noGrp="1"/>
          </p:cNvSpPr>
          <p:nvPr>
            <p:ph idx="1"/>
          </p:nvPr>
        </p:nvSpPr>
        <p:spPr/>
        <p:txBody>
          <a:bodyPr/>
          <a:lstStyle/>
          <a:p>
            <a:r>
              <a:rPr lang="en-AU" dirty="0" smtClean="0"/>
              <a:t>BlueBRIDGE provides tailor-made data management services to support research, public/private sector and education</a:t>
            </a:r>
          </a:p>
          <a:p>
            <a:r>
              <a:rPr lang="en-AU" dirty="0" smtClean="0"/>
              <a:t>14 different partners delivering solutions for Aquaculture, Education, Ecosystem Approach to Fisheries, and Maritime Spatial Planning</a:t>
            </a:r>
          </a:p>
          <a:p>
            <a:r>
              <a:rPr lang="en-AU" dirty="0" smtClean="0"/>
              <a:t>Funded by Horizon 2020 </a:t>
            </a:r>
          </a:p>
          <a:p>
            <a:endParaRPr lang="en-AU" dirty="0"/>
          </a:p>
        </p:txBody>
      </p:sp>
    </p:spTree>
    <p:extLst>
      <p:ext uri="{BB962C8B-B14F-4D97-AF65-F5344CB8AC3E}">
        <p14:creationId xmlns:p14="http://schemas.microsoft.com/office/powerpoint/2010/main" val="36285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MPA Reporting Portlet – 1.1</a:t>
            </a:r>
            <a:endParaRPr lang="en-US" sz="3200" strike="noStrike" spc="-1" dirty="0">
              <a:solidFill>
                <a:srgbClr val="000000"/>
              </a:solidFill>
              <a:uFill>
                <a:solidFill>
                  <a:srgbClr val="FFFFFF"/>
                </a:solidFill>
              </a:uFill>
              <a:latin typeface="Calibri"/>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3500"/>
          <a:stretch/>
        </p:blipFill>
        <p:spPr>
          <a:xfrm>
            <a:off x="136713" y="1124744"/>
            <a:ext cx="8870020" cy="252028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00" t="1722" r="2000" b="2095"/>
          <a:stretch/>
        </p:blipFill>
        <p:spPr>
          <a:xfrm>
            <a:off x="323528" y="2852936"/>
            <a:ext cx="3456384" cy="3744416"/>
          </a:xfrm>
          <a:prstGeom prst="rect">
            <a:avLst/>
          </a:prstGeom>
        </p:spPr>
      </p:pic>
      <p:sp>
        <p:nvSpPr>
          <p:cNvPr id="6" name="TextBox 5"/>
          <p:cNvSpPr txBox="1"/>
          <p:nvPr/>
        </p:nvSpPr>
        <p:spPr>
          <a:xfrm>
            <a:off x="4505585" y="4221088"/>
            <a:ext cx="4362725"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main portlet page is an interactive map where a user can display all the data used by the PAIM VRE.</a:t>
            </a:r>
          </a:p>
          <a:p>
            <a:endParaRPr lang="en-US" dirty="0" smtClean="0"/>
          </a:p>
          <a:p>
            <a:pPr marL="285750" indent="-285750">
              <a:buFont typeface="Arial" panose="020B0604020202020204" pitchFamily="34" charset="0"/>
              <a:buChar char="•"/>
            </a:pPr>
            <a:r>
              <a:rPr lang="en-US" dirty="0" smtClean="0"/>
              <a:t>A small welcome dialogue box briefly explains how to use the portlet.</a:t>
            </a:r>
            <a:endParaRPr lang="en-US" dirty="0"/>
          </a:p>
        </p:txBody>
      </p:sp>
      <p:cxnSp>
        <p:nvCxnSpPr>
          <p:cNvPr id="12" name="Straight Arrow Connector 11"/>
          <p:cNvCxnSpPr/>
          <p:nvPr/>
        </p:nvCxnSpPr>
        <p:spPr>
          <a:xfrm flipV="1">
            <a:off x="6300192" y="3789040"/>
            <a:ext cx="0" cy="28803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925798" y="5949280"/>
            <a:ext cx="50218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MPA Reporting Portlet – 1.2</a:t>
            </a:r>
            <a:endParaRPr lang="en-US" sz="3200" strike="noStrike" spc="-1" dirty="0">
              <a:solidFill>
                <a:srgbClr val="000000"/>
              </a:solidFill>
              <a:uFill>
                <a:solidFill>
                  <a:srgbClr val="FFFFFF"/>
                </a:solidFill>
              </a:uFill>
              <a:latin typeface="Calibri"/>
            </a:endParaRPr>
          </a:p>
        </p:txBody>
      </p:sp>
      <p:sp>
        <p:nvSpPr>
          <p:cNvPr id="6" name="TextBox 5"/>
          <p:cNvSpPr txBox="1"/>
          <p:nvPr/>
        </p:nvSpPr>
        <p:spPr>
          <a:xfrm>
            <a:off x="4427984" y="1113223"/>
            <a:ext cx="4362725"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 the right hand side, in the home page of the ‘MPA Reporting’ interface, users can turn on/off different data layers. </a:t>
            </a:r>
          </a:p>
          <a:p>
            <a:endParaRPr lang="en-US" dirty="0" smtClean="0"/>
          </a:p>
          <a:p>
            <a:pPr marL="285750" indent="-285750">
              <a:buFont typeface="Arial" panose="020B0604020202020204" pitchFamily="34" charset="0"/>
              <a:buChar char="•"/>
            </a:pPr>
            <a:r>
              <a:rPr lang="en-US" dirty="0" smtClean="0"/>
              <a:t>Features that are turned on will automatically be used in the analysis query by a user.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At the bottom of the layers’ panel, users can also change the basemap between the ESRI World Imagery and the ESRI Countries basemaps.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This page was built using an open source mapping library called ‘</a:t>
            </a:r>
            <a:r>
              <a:rPr lang="en-US" dirty="0" smtClean="0">
                <a:hlinkClick r:id="rId2"/>
              </a:rPr>
              <a:t>OpenLayers</a:t>
            </a:r>
            <a:r>
              <a:rPr lang="en-US" dirty="0" smtClean="0"/>
              <a:t>’.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43" y="1113223"/>
            <a:ext cx="4168341" cy="5423407"/>
          </a:xfrm>
          <a:prstGeom prst="rect">
            <a:avLst/>
          </a:prstGeom>
        </p:spPr>
      </p:pic>
    </p:spTree>
    <p:extLst>
      <p:ext uri="{BB962C8B-B14F-4D97-AF65-F5344CB8AC3E}">
        <p14:creationId xmlns:p14="http://schemas.microsoft.com/office/powerpoint/2010/main" val="197207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MPA Reporting Portlet – 2</a:t>
            </a:r>
            <a:endParaRPr lang="en-US" sz="3200" strike="noStrike" spc="-1" dirty="0">
              <a:solidFill>
                <a:srgbClr val="000000"/>
              </a:solidFill>
              <a:uFill>
                <a:solidFill>
                  <a:srgbClr val="FFFFFF"/>
                </a:solidFill>
              </a:u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5" y="1281574"/>
            <a:ext cx="1440160" cy="7956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315843"/>
            <a:ext cx="7236296" cy="2532704"/>
          </a:xfrm>
          <a:prstGeom prst="rect">
            <a:avLst/>
          </a:prstGeom>
        </p:spPr>
      </p:pic>
      <p:sp>
        <p:nvSpPr>
          <p:cNvPr id="8" name="Rectangle 7"/>
          <p:cNvSpPr/>
          <p:nvPr/>
        </p:nvSpPr>
        <p:spPr>
          <a:xfrm>
            <a:off x="935596" y="1319369"/>
            <a:ext cx="468052" cy="360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773583" y="1417725"/>
            <a:ext cx="5256584" cy="523220"/>
          </a:xfrm>
          <a:prstGeom prst="rect">
            <a:avLst/>
          </a:prstGeom>
          <a:noFill/>
        </p:spPr>
        <p:txBody>
          <a:bodyPr wrap="square" rtlCol="0">
            <a:spAutoFit/>
          </a:bodyPr>
          <a:lstStyle/>
          <a:p>
            <a:r>
              <a:rPr lang="en-US" sz="1400" dirty="0" smtClean="0"/>
              <a:t>Tap the query box in the top left hand corner of the map viewer to open the query panel. To run a query …</a:t>
            </a:r>
            <a:endParaRPr lang="en-US" sz="1400" dirty="0"/>
          </a:p>
        </p:txBody>
      </p:sp>
      <p:sp>
        <p:nvSpPr>
          <p:cNvPr id="9" name="TextBox 8"/>
          <p:cNvSpPr txBox="1"/>
          <p:nvPr/>
        </p:nvSpPr>
        <p:spPr>
          <a:xfrm>
            <a:off x="107505" y="4994758"/>
            <a:ext cx="8928991" cy="1600438"/>
          </a:xfrm>
          <a:prstGeom prst="rect">
            <a:avLst/>
          </a:prstGeom>
          <a:noFill/>
        </p:spPr>
        <p:txBody>
          <a:bodyPr wrap="square" rtlCol="0">
            <a:spAutoFit/>
          </a:bodyPr>
          <a:lstStyle/>
          <a:p>
            <a:r>
              <a:rPr lang="en-US" sz="1400" dirty="0" smtClean="0"/>
              <a:t>… 1. Select a ‘</a:t>
            </a:r>
            <a:r>
              <a:rPr lang="en-US" sz="1400" b="1" dirty="0" smtClean="0"/>
              <a:t>Zone Layer</a:t>
            </a:r>
            <a:r>
              <a:rPr lang="en-US" sz="1400" dirty="0" smtClean="0"/>
              <a:t>’ (a zone where the analysis will be performed). This can either be an Exclusive Economic Zone or an Ecoregion. The zone can be selected on the map or using the dropdown menu. </a:t>
            </a:r>
          </a:p>
          <a:p>
            <a:endParaRPr lang="en-US" sz="1400" dirty="0" smtClean="0"/>
          </a:p>
          <a:p>
            <a:r>
              <a:rPr lang="en-US" sz="1400" dirty="0" smtClean="0"/>
              <a:t>2. Select the </a:t>
            </a:r>
            <a:r>
              <a:rPr lang="en-US" sz="1400" b="1" dirty="0" smtClean="0"/>
              <a:t>Feature Layers </a:t>
            </a:r>
            <a:r>
              <a:rPr lang="en-US" sz="1400" dirty="0" smtClean="0"/>
              <a:t>to include in the analysis. The features can be selected using either the query box or the layers panel on the right hand side of the map.</a:t>
            </a:r>
          </a:p>
          <a:p>
            <a:endParaRPr lang="en-US" sz="1400" dirty="0" smtClean="0"/>
          </a:p>
          <a:p>
            <a:r>
              <a:rPr lang="en-US" sz="1400" dirty="0" smtClean="0"/>
              <a:t>3. Click ‘</a:t>
            </a:r>
            <a:r>
              <a:rPr lang="en-US" sz="1400" b="1" dirty="0" smtClean="0"/>
              <a:t>Run Analysis</a:t>
            </a:r>
            <a:r>
              <a:rPr lang="en-US" sz="1400" dirty="0" smtClean="0"/>
              <a:t>’</a:t>
            </a:r>
            <a:endParaRPr lang="en-US" sz="1400" dirty="0"/>
          </a:p>
        </p:txBody>
      </p:sp>
      <p:cxnSp>
        <p:nvCxnSpPr>
          <p:cNvPr id="11" name="Straight Arrow Connector 10"/>
          <p:cNvCxnSpPr/>
          <p:nvPr/>
        </p:nvCxnSpPr>
        <p:spPr>
          <a:xfrm>
            <a:off x="1716258" y="1582003"/>
            <a:ext cx="659498" cy="5051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MPA Reporting Portlet – 3</a:t>
            </a:r>
            <a:endParaRPr lang="en-US" sz="3200" strike="noStrike" spc="-1" dirty="0">
              <a:solidFill>
                <a:srgbClr val="000000"/>
              </a:solidFill>
              <a:uFill>
                <a:solidFill>
                  <a:srgbClr val="FFFFFF"/>
                </a:solidFill>
              </a:u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47304"/>
            <a:ext cx="2690244" cy="914159"/>
          </a:xfrm>
          <a:prstGeom prst="rect">
            <a:avLst/>
          </a:prstGeom>
        </p:spPr>
      </p:pic>
      <p:sp>
        <p:nvSpPr>
          <p:cNvPr id="8" name="Rectangle 7"/>
          <p:cNvSpPr/>
          <p:nvPr/>
        </p:nvSpPr>
        <p:spPr>
          <a:xfrm>
            <a:off x="1540820" y="1319296"/>
            <a:ext cx="648072" cy="360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59832" y="1310724"/>
            <a:ext cx="5544616" cy="830997"/>
          </a:xfrm>
          <a:prstGeom prst="rect">
            <a:avLst/>
          </a:prstGeom>
          <a:noFill/>
        </p:spPr>
        <p:txBody>
          <a:bodyPr wrap="square" rtlCol="0">
            <a:spAutoFit/>
          </a:bodyPr>
          <a:lstStyle/>
          <a:p>
            <a:r>
              <a:rPr lang="en-US" sz="1600" dirty="0" smtClean="0"/>
              <a:t>Once an analysis is finished (this could take a few second or minutes!) a new </a:t>
            </a:r>
            <a:r>
              <a:rPr lang="en-US" sz="1600" b="1" dirty="0" smtClean="0"/>
              <a:t>‘Results’ tab </a:t>
            </a:r>
            <a:r>
              <a:rPr lang="en-US" sz="1600" dirty="0" smtClean="0"/>
              <a:t>will show in the interface. There you will find…</a:t>
            </a:r>
            <a:endParaRPr lang="en-US" sz="1600" dirty="0"/>
          </a:p>
        </p:txBody>
      </p:sp>
      <p:sp>
        <p:nvSpPr>
          <p:cNvPr id="9" name="TextBox 8"/>
          <p:cNvSpPr txBox="1"/>
          <p:nvPr/>
        </p:nvSpPr>
        <p:spPr>
          <a:xfrm>
            <a:off x="5220072" y="2374375"/>
            <a:ext cx="3672408" cy="3885679"/>
          </a:xfrm>
          <a:prstGeom prst="rect">
            <a:avLst/>
          </a:prstGeom>
          <a:noFill/>
        </p:spPr>
        <p:txBody>
          <a:bodyPr wrap="square" rtlCol="0">
            <a:spAutoFit/>
          </a:bodyPr>
          <a:lstStyle/>
          <a:p>
            <a:r>
              <a:rPr lang="en-US" sz="1450" dirty="0" smtClean="0"/>
              <a:t>… 1. an </a:t>
            </a:r>
            <a:r>
              <a:rPr lang="en-US" sz="1450" b="1" dirty="0" smtClean="0"/>
              <a:t>interactive table </a:t>
            </a:r>
            <a:r>
              <a:rPr lang="en-US" sz="1450" dirty="0" smtClean="0"/>
              <a:t>of the data from the analysis. It shows the real and % values of features in the </a:t>
            </a:r>
            <a:r>
              <a:rPr lang="en-US" sz="1450" dirty="0"/>
              <a:t>z</a:t>
            </a:r>
            <a:r>
              <a:rPr lang="en-US" sz="1450" dirty="0" smtClean="0"/>
              <a:t>one layer and in all the individual MPAs in the zone layer.  </a:t>
            </a:r>
          </a:p>
          <a:p>
            <a:endParaRPr lang="en-US" sz="1450" dirty="0" smtClean="0"/>
          </a:p>
          <a:p>
            <a:r>
              <a:rPr lang="en-US" sz="1450" dirty="0" smtClean="0"/>
              <a:t>2. an </a:t>
            </a:r>
            <a:r>
              <a:rPr lang="en-US" sz="1450" b="1" dirty="0" smtClean="0"/>
              <a:t>interactive chart </a:t>
            </a:r>
            <a:r>
              <a:rPr lang="en-US" sz="1450" dirty="0" smtClean="0"/>
              <a:t>showing either the real or % values of features in the zone layer versus in all the MPAs combine for that area. This gives users an overview of features present in an EEZ or Ecoregion and how well they are protected. </a:t>
            </a:r>
          </a:p>
          <a:p>
            <a:endParaRPr lang="en-US" sz="1450" dirty="0" smtClean="0"/>
          </a:p>
          <a:p>
            <a:r>
              <a:rPr lang="en-US" sz="1450" dirty="0" smtClean="0"/>
              <a:t>3. Using the </a:t>
            </a:r>
            <a:r>
              <a:rPr lang="en-US" sz="1450" b="1" dirty="0" smtClean="0"/>
              <a:t>PDF and CSV </a:t>
            </a:r>
            <a:r>
              <a:rPr lang="en-US" sz="1450" dirty="0" smtClean="0"/>
              <a:t>tabs in the top left hand corner of the interface, users can also download a PDF version of the results page and a CSV file that has all the data generated from the analysis. </a:t>
            </a:r>
            <a:endParaRPr lang="en-US" sz="1450" dirty="0"/>
          </a:p>
        </p:txBody>
      </p:sp>
      <p:cxnSp>
        <p:nvCxnSpPr>
          <p:cNvPr id="11" name="Straight Arrow Connector 10"/>
          <p:cNvCxnSpPr/>
          <p:nvPr/>
        </p:nvCxnSpPr>
        <p:spPr>
          <a:xfrm>
            <a:off x="1864856" y="1820059"/>
            <a:ext cx="5713" cy="29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8315"/>
          <a:stretch/>
        </p:blipFill>
        <p:spPr>
          <a:xfrm>
            <a:off x="323528" y="2260348"/>
            <a:ext cx="4824536" cy="4336872"/>
          </a:xfrm>
          <a:prstGeom prst="rect">
            <a:avLst/>
          </a:prstGeom>
        </p:spPr>
      </p:pic>
    </p:spTree>
    <p:extLst>
      <p:ext uri="{BB962C8B-B14F-4D97-AF65-F5344CB8AC3E}">
        <p14:creationId xmlns:p14="http://schemas.microsoft.com/office/powerpoint/2010/main" val="147999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2843808" y="476672"/>
            <a:ext cx="5842632" cy="360040"/>
          </a:xfrm>
          <a:prstGeom prst="rect">
            <a:avLst/>
          </a:prstGeom>
          <a:noFill/>
          <a:ln>
            <a:noFill/>
          </a:ln>
        </p:spPr>
        <p:txBody>
          <a:bodyPr anchor="ctr"/>
          <a:lstStyle/>
          <a:p>
            <a:pPr algn="r">
              <a:lnSpc>
                <a:spcPct val="100000"/>
              </a:lnSpc>
            </a:pPr>
            <a:r>
              <a:rPr lang="en-US" sz="3200" spc="-1" dirty="0" smtClean="0">
                <a:solidFill>
                  <a:srgbClr val="125E89"/>
                </a:solidFill>
                <a:uFill>
                  <a:solidFill>
                    <a:srgbClr val="FFFFFF"/>
                  </a:solidFill>
                </a:uFill>
                <a:latin typeface="Calibri"/>
              </a:rPr>
              <a:t>MPA Reporting Portlet – 4</a:t>
            </a:r>
            <a:endParaRPr lang="en-US" sz="3200" strike="noStrike" spc="-1" dirty="0">
              <a:solidFill>
                <a:srgbClr val="000000"/>
              </a:solidFill>
              <a:uFill>
                <a:solidFill>
                  <a:srgbClr val="FFFFFF"/>
                </a:solidFill>
              </a:u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47304"/>
            <a:ext cx="2690244" cy="914159"/>
          </a:xfrm>
          <a:prstGeom prst="rect">
            <a:avLst/>
          </a:prstGeom>
        </p:spPr>
      </p:pic>
      <p:sp>
        <p:nvSpPr>
          <p:cNvPr id="8" name="Rectangle 7"/>
          <p:cNvSpPr/>
          <p:nvPr/>
        </p:nvSpPr>
        <p:spPr>
          <a:xfrm>
            <a:off x="2088007" y="1310724"/>
            <a:ext cx="648072" cy="360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59832" y="1310724"/>
            <a:ext cx="5328592" cy="830997"/>
          </a:xfrm>
          <a:prstGeom prst="rect">
            <a:avLst/>
          </a:prstGeom>
          <a:noFill/>
        </p:spPr>
        <p:txBody>
          <a:bodyPr wrap="square" rtlCol="0">
            <a:spAutoFit/>
          </a:bodyPr>
          <a:lstStyle/>
          <a:p>
            <a:r>
              <a:rPr lang="en-US" sz="1600" dirty="0" smtClean="0"/>
              <a:t>Click on an MPA name in the interactive table to access a detailed report for that MPA (a separate window will open) …</a:t>
            </a:r>
            <a:endParaRPr lang="en-US" sz="1600" dirty="0"/>
          </a:p>
        </p:txBody>
      </p:sp>
      <p:cxnSp>
        <p:nvCxnSpPr>
          <p:cNvPr id="11" name="Straight Arrow Connector 10"/>
          <p:cNvCxnSpPr/>
          <p:nvPr/>
        </p:nvCxnSpPr>
        <p:spPr>
          <a:xfrm>
            <a:off x="2406330" y="1820059"/>
            <a:ext cx="5713" cy="29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310759"/>
            <a:ext cx="6876256" cy="2757722"/>
          </a:xfrm>
          <a:prstGeom prst="rect">
            <a:avLst/>
          </a:prstGeom>
        </p:spPr>
      </p:pic>
      <p:sp>
        <p:nvSpPr>
          <p:cNvPr id="5" name="TextBox 4"/>
          <p:cNvSpPr txBox="1"/>
          <p:nvPr/>
        </p:nvSpPr>
        <p:spPr>
          <a:xfrm>
            <a:off x="176916" y="5157192"/>
            <a:ext cx="8211508" cy="1569660"/>
          </a:xfrm>
          <a:prstGeom prst="rect">
            <a:avLst/>
          </a:prstGeom>
          <a:noFill/>
        </p:spPr>
        <p:txBody>
          <a:bodyPr wrap="square" rtlCol="0">
            <a:spAutoFit/>
          </a:bodyPr>
          <a:lstStyle/>
          <a:p>
            <a:r>
              <a:rPr lang="en-US" sz="1600" dirty="0" smtClean="0"/>
              <a:t>… In the report window for an MPA, extra information for that MPA is provided (ID, designation, IUCN status, year, governance, managing authority, …). </a:t>
            </a:r>
          </a:p>
          <a:p>
            <a:endParaRPr lang="en-US" sz="1600" dirty="0"/>
          </a:p>
          <a:p>
            <a:r>
              <a:rPr lang="en-US" sz="1600" dirty="0" smtClean="0"/>
              <a:t>Users are also provided with an abstract and reference information for each feature layer intersecting that MPA. An interactive map on the right hand side shows the specific delimitation of that PA, and the selected feature layer. </a:t>
            </a:r>
            <a:endParaRPr lang="en-US" sz="1600" dirty="0"/>
          </a:p>
        </p:txBody>
      </p:sp>
    </p:spTree>
    <p:extLst>
      <p:ext uri="{BB962C8B-B14F-4D97-AF65-F5344CB8AC3E}">
        <p14:creationId xmlns:p14="http://schemas.microsoft.com/office/powerpoint/2010/main" val="238813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normAutofit/>
          </a:bodyPr>
          <a:lstStyle/>
          <a:p>
            <a:pPr marL="0" indent="0" algn="ctr">
              <a:buNone/>
            </a:pPr>
            <a:endParaRPr lang="en-AU" sz="4800" dirty="0" smtClean="0"/>
          </a:p>
          <a:p>
            <a:pPr marL="0" indent="0" algn="ctr">
              <a:buNone/>
            </a:pPr>
            <a:r>
              <a:rPr lang="en-AU" sz="4800" dirty="0" smtClean="0"/>
              <a:t>Conclusions and Next Steps</a:t>
            </a:r>
            <a:endParaRPr lang="en-AU" sz="4800" dirty="0"/>
          </a:p>
        </p:txBody>
      </p:sp>
    </p:spTree>
    <p:extLst>
      <p:ext uri="{BB962C8B-B14F-4D97-AF65-F5344CB8AC3E}">
        <p14:creationId xmlns:p14="http://schemas.microsoft.com/office/powerpoint/2010/main" val="151436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smtClean="0"/>
              <a:t>The BlueBRIDGE benefits</a:t>
            </a:r>
            <a:endParaRPr lang="it-IT" sz="4000" dirty="0"/>
          </a:p>
        </p:txBody>
      </p:sp>
      <p:sp>
        <p:nvSpPr>
          <p:cNvPr id="8" name="Segnaposto contenuto 2"/>
          <p:cNvSpPr>
            <a:spLocks noGrp="1"/>
          </p:cNvSpPr>
          <p:nvPr>
            <p:ph idx="1"/>
          </p:nvPr>
        </p:nvSpPr>
        <p:spPr>
          <a:xfrm>
            <a:off x="354360" y="1588016"/>
            <a:ext cx="8332440" cy="3785199"/>
          </a:xfrm>
        </p:spPr>
        <p:txBody>
          <a:bodyPr>
            <a:noAutofit/>
          </a:bodyPr>
          <a:lstStyle/>
          <a:p>
            <a:r>
              <a:rPr lang="en-US" sz="2400" dirty="0" smtClean="0"/>
              <a:t>Collation and access to relevant data and metadata</a:t>
            </a:r>
          </a:p>
          <a:p>
            <a:r>
              <a:rPr lang="en-US" sz="2400" dirty="0" smtClean="0"/>
              <a:t>Rapid processing time - seconds and minutes instead of hours and days!</a:t>
            </a:r>
          </a:p>
          <a:p>
            <a:r>
              <a:rPr lang="en-US" sz="2400" dirty="0" smtClean="0"/>
              <a:t>Repeatability and comparability of processing</a:t>
            </a:r>
          </a:p>
          <a:p>
            <a:r>
              <a:rPr lang="en-AU" sz="2400" dirty="0" smtClean="0"/>
              <a:t>Standardised</a:t>
            </a:r>
            <a:r>
              <a:rPr lang="en-US" sz="2400" dirty="0" smtClean="0"/>
              <a:t> reporting tools</a:t>
            </a:r>
          </a:p>
          <a:p>
            <a:r>
              <a:rPr lang="en-US" sz="2400" dirty="0" smtClean="0"/>
              <a:t>Infrastructure can be accessed by external projects (e.g. JRC BIOPAMA Project)</a:t>
            </a:r>
          </a:p>
          <a:p>
            <a:pPr marL="0" indent="0">
              <a:buNone/>
            </a:pPr>
            <a:endParaRPr lang="en-US" sz="2400" dirty="0" smtClean="0"/>
          </a:p>
        </p:txBody>
      </p:sp>
    </p:spTree>
    <p:extLst>
      <p:ext uri="{BB962C8B-B14F-4D97-AF65-F5344CB8AC3E}">
        <p14:creationId xmlns:p14="http://schemas.microsoft.com/office/powerpoint/2010/main" val="99933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Impact</a:t>
            </a:r>
            <a:endParaRPr lang="it-IT" dirty="0"/>
          </a:p>
        </p:txBody>
      </p:sp>
      <p:sp>
        <p:nvSpPr>
          <p:cNvPr id="8" name="Segnaposto contenuto 2"/>
          <p:cNvSpPr>
            <a:spLocks noGrp="1"/>
          </p:cNvSpPr>
          <p:nvPr>
            <p:ph idx="1"/>
          </p:nvPr>
        </p:nvSpPr>
        <p:spPr>
          <a:xfrm>
            <a:off x="354360" y="1588016"/>
            <a:ext cx="8332440" cy="3785199"/>
          </a:xfrm>
        </p:spPr>
        <p:txBody>
          <a:bodyPr>
            <a:noAutofit/>
          </a:bodyPr>
          <a:lstStyle/>
          <a:p>
            <a:pPr marL="0" indent="0">
              <a:buNone/>
            </a:pPr>
            <a:r>
              <a:rPr lang="en-US" sz="2400" dirty="0" smtClean="0"/>
              <a:t>Countries can report on their protected area networks to determine how well they are representing a standard range of ecologically relevant features (CBD - Aichi target 11)</a:t>
            </a:r>
          </a:p>
          <a:p>
            <a:pPr marL="0" indent="0">
              <a:buNone/>
            </a:pPr>
            <a:endParaRPr lang="en-US" sz="2400" dirty="0"/>
          </a:p>
        </p:txBody>
      </p:sp>
      <p:pic>
        <p:nvPicPr>
          <p:cNvPr id="3" name="Picture 2"/>
          <p:cNvPicPr>
            <a:picLocks noChangeAspect="1"/>
          </p:cNvPicPr>
          <p:nvPr/>
        </p:nvPicPr>
        <p:blipFill>
          <a:blip r:embed="rId3"/>
          <a:stretch>
            <a:fillRect/>
          </a:stretch>
        </p:blipFill>
        <p:spPr>
          <a:xfrm>
            <a:off x="808970" y="2852936"/>
            <a:ext cx="7423219" cy="3600000"/>
          </a:xfrm>
          <a:prstGeom prst="rect">
            <a:avLst/>
          </a:prstGeom>
        </p:spPr>
      </p:pic>
    </p:spTree>
    <p:extLst>
      <p:ext uri="{BB962C8B-B14F-4D97-AF65-F5344CB8AC3E}">
        <p14:creationId xmlns:p14="http://schemas.microsoft.com/office/powerpoint/2010/main" val="388748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Next steps</a:t>
            </a:r>
            <a:endParaRPr lang="it-IT" dirty="0"/>
          </a:p>
        </p:txBody>
      </p:sp>
      <p:pic>
        <p:nvPicPr>
          <p:cNvPr id="6" name="Picture 5"/>
          <p:cNvPicPr>
            <a:picLocks noChangeAspect="1"/>
          </p:cNvPicPr>
          <p:nvPr/>
        </p:nvPicPr>
        <p:blipFill>
          <a:blip r:embed="rId3"/>
          <a:stretch>
            <a:fillRect/>
          </a:stretch>
        </p:blipFill>
        <p:spPr>
          <a:xfrm>
            <a:off x="755936" y="4005064"/>
            <a:ext cx="3240000" cy="2160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202" y="4005064"/>
            <a:ext cx="3240000" cy="2160000"/>
          </a:xfrm>
          <a:prstGeom prst="rect">
            <a:avLst/>
          </a:prstGeom>
        </p:spPr>
      </p:pic>
      <p:sp>
        <p:nvSpPr>
          <p:cNvPr id="13" name="Segnaposto contenuto 2"/>
          <p:cNvSpPr>
            <a:spLocks noGrp="1"/>
          </p:cNvSpPr>
          <p:nvPr>
            <p:ph idx="1"/>
          </p:nvPr>
        </p:nvSpPr>
        <p:spPr>
          <a:xfrm>
            <a:off x="354360" y="1588016"/>
            <a:ext cx="8332440" cy="3785199"/>
          </a:xfrm>
        </p:spPr>
        <p:txBody>
          <a:bodyPr>
            <a:noAutofit/>
          </a:bodyPr>
          <a:lstStyle/>
          <a:p>
            <a:r>
              <a:rPr lang="en-US" sz="2400" dirty="0" smtClean="0"/>
              <a:t>Obtain user feedback – improve functionality</a:t>
            </a:r>
          </a:p>
          <a:p>
            <a:r>
              <a:rPr lang="en-US" sz="2400" dirty="0" smtClean="0"/>
              <a:t>Email notification for long processing times</a:t>
            </a:r>
          </a:p>
          <a:p>
            <a:r>
              <a:rPr lang="en-US" sz="2400" dirty="0" smtClean="0"/>
              <a:t>Version of algorithm to include user MPAs and ecological features</a:t>
            </a:r>
          </a:p>
          <a:p>
            <a:pPr marL="0" indent="0">
              <a:buNone/>
            </a:pPr>
            <a:endParaRPr lang="en-US" sz="2400" dirty="0" smtClean="0"/>
          </a:p>
        </p:txBody>
      </p:sp>
    </p:spTree>
    <p:extLst>
      <p:ext uri="{BB962C8B-B14F-4D97-AF65-F5344CB8AC3E}">
        <p14:creationId xmlns:p14="http://schemas.microsoft.com/office/powerpoint/2010/main" val="51381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Sign Up Today!</a:t>
            </a:r>
            <a:endParaRPr lang="en-AU" dirty="0"/>
          </a:p>
        </p:txBody>
      </p:sp>
      <p:sp>
        <p:nvSpPr>
          <p:cNvPr id="3" name="Content Placeholder 2"/>
          <p:cNvSpPr>
            <a:spLocks noGrp="1"/>
          </p:cNvSpPr>
          <p:nvPr>
            <p:ph idx="1"/>
          </p:nvPr>
        </p:nvSpPr>
        <p:spPr>
          <a:xfrm>
            <a:off x="0" y="1600200"/>
            <a:ext cx="9144000" cy="4525963"/>
          </a:xfrm>
        </p:spPr>
        <p:txBody>
          <a:bodyPr/>
          <a:lstStyle/>
          <a:p>
            <a:pPr marL="0" indent="0" algn="ctr">
              <a:buNone/>
            </a:pPr>
            <a:endParaRPr lang="en-AU" sz="2100" dirty="0" smtClean="0">
              <a:solidFill>
                <a:srgbClr val="FF0000"/>
              </a:solidFill>
              <a:hlinkClick r:id="rId2"/>
            </a:endParaRPr>
          </a:p>
          <a:p>
            <a:pPr marL="0" indent="0" algn="ctr">
              <a:buNone/>
            </a:pPr>
            <a:endParaRPr lang="en-AU" sz="2100" dirty="0">
              <a:solidFill>
                <a:srgbClr val="FF0000"/>
              </a:solidFill>
              <a:hlinkClick r:id="rId2"/>
            </a:endParaRPr>
          </a:p>
          <a:p>
            <a:pPr marL="0" indent="0" algn="ctr">
              <a:buNone/>
            </a:pPr>
            <a:r>
              <a:rPr lang="en-AU" sz="2400" dirty="0"/>
              <a:t>https://bluebridge.d4science.org/web/protectedareaimpactmaps</a:t>
            </a:r>
            <a:endParaRPr lang="en-AU" sz="2400" dirty="0" smtClean="0"/>
          </a:p>
          <a:p>
            <a:pPr marL="0" indent="0" algn="ctr">
              <a:buNone/>
            </a:pPr>
            <a:r>
              <a:rPr lang="en-AU" dirty="0" smtClean="0"/>
              <a:t>Feedback and suggestions welcome!</a:t>
            </a:r>
          </a:p>
          <a:p>
            <a:endParaRPr lang="en-AU" dirty="0"/>
          </a:p>
        </p:txBody>
      </p:sp>
    </p:spTree>
    <p:extLst>
      <p:ext uri="{BB962C8B-B14F-4D97-AF65-F5344CB8AC3E}">
        <p14:creationId xmlns:p14="http://schemas.microsoft.com/office/powerpoint/2010/main" val="295887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0178" r="10178"/>
          <a:stretch/>
        </p:blipFill>
        <p:spPr>
          <a:xfrm>
            <a:off x="338553" y="4216190"/>
            <a:ext cx="2400000" cy="1800000"/>
          </a:xfrm>
          <a:prstGeom prst="rect">
            <a:avLst/>
          </a:prstGeom>
        </p:spPr>
      </p:pic>
      <p:sp>
        <p:nvSpPr>
          <p:cNvPr id="2" name="Titolo 1"/>
          <p:cNvSpPr>
            <a:spLocks noGrp="1"/>
          </p:cNvSpPr>
          <p:nvPr>
            <p:ph type="title"/>
          </p:nvPr>
        </p:nvSpPr>
        <p:spPr/>
        <p:txBody>
          <a:bodyPr>
            <a:normAutofit fontScale="90000"/>
          </a:bodyPr>
          <a:lstStyle/>
          <a:p>
            <a:r>
              <a:rPr lang="it-IT" dirty="0" smtClean="0"/>
              <a:t>Many Uses of Maritime space</a:t>
            </a:r>
            <a:endParaRPr lang="it-IT" dirty="0"/>
          </a:p>
        </p:txBody>
      </p:sp>
      <p:sp>
        <p:nvSpPr>
          <p:cNvPr id="3" name="Segnaposto contenuto 2"/>
          <p:cNvSpPr>
            <a:spLocks noGrp="1"/>
          </p:cNvSpPr>
          <p:nvPr>
            <p:ph idx="1"/>
          </p:nvPr>
        </p:nvSpPr>
        <p:spPr>
          <a:xfrm>
            <a:off x="354360" y="1588016"/>
            <a:ext cx="8332440" cy="3785199"/>
          </a:xfrm>
        </p:spPr>
        <p:txBody>
          <a:bodyPr>
            <a:noAutofit/>
          </a:bodyPr>
          <a:lstStyle/>
          <a:p>
            <a:pPr marL="0" indent="0" algn="ctr">
              <a:buNone/>
            </a:pPr>
            <a:r>
              <a:rPr lang="nb-NO" sz="2800" b="1" dirty="0" smtClean="0"/>
              <a:t>Maritime Spatial Planning</a:t>
            </a:r>
            <a:endParaRPr lang="en-AU" sz="2800" b="1" dirty="0" smtClean="0"/>
          </a:p>
          <a:p>
            <a:pPr marL="0" indent="0" algn="ctr">
              <a:buNone/>
            </a:pPr>
            <a:r>
              <a:rPr lang="en-AU" sz="2400" i="1" dirty="0" smtClean="0"/>
              <a:t>Competition </a:t>
            </a:r>
            <a:r>
              <a:rPr lang="en-AU" sz="2400" i="1" dirty="0"/>
              <a:t>for maritime space – for renewable energy equipment, aquaculture and other growth areas – has highlighted the need for efficient management, to avoid potential conflict and create synergies between different </a:t>
            </a:r>
            <a:r>
              <a:rPr lang="en-AU" sz="2400" i="1" dirty="0" smtClean="0"/>
              <a:t>activities</a:t>
            </a:r>
          </a:p>
          <a:p>
            <a:pPr marL="0" indent="0" algn="r">
              <a:buNone/>
            </a:pPr>
            <a:r>
              <a:rPr lang="nb-NO" sz="1400" i="1" dirty="0" smtClean="0"/>
              <a:t>EU Maritime Spatial Planning</a:t>
            </a:r>
          </a:p>
          <a:p>
            <a:pPr marL="0" indent="0" algn="r">
              <a:buNone/>
            </a:pPr>
            <a:endParaRPr lang="en-US" sz="1200" i="1" dirty="0" smtClean="0"/>
          </a:p>
          <a:p>
            <a:pPr marL="0" indent="0">
              <a:buNone/>
            </a:pPr>
            <a:endParaRPr lang="en-US" sz="2400" dirty="0" smtClean="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534" r="5534"/>
          <a:stretch/>
        </p:blipFill>
        <p:spPr>
          <a:xfrm>
            <a:off x="3312677" y="4216190"/>
            <a:ext cx="2400000" cy="180000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5664" r="5664"/>
          <a:stretch/>
        </p:blipFill>
        <p:spPr>
          <a:xfrm>
            <a:off x="6290752" y="4216190"/>
            <a:ext cx="2400000" cy="1800000"/>
          </a:xfrm>
          <a:prstGeom prst="rect">
            <a:avLst/>
          </a:prstGeom>
        </p:spPr>
      </p:pic>
    </p:spTree>
    <p:extLst>
      <p:ext uri="{BB962C8B-B14F-4D97-AF65-F5344CB8AC3E}">
        <p14:creationId xmlns:p14="http://schemas.microsoft.com/office/powerpoint/2010/main" val="43558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What about the Environment?</a:t>
            </a:r>
            <a:endParaRPr lang="it-IT" dirty="0"/>
          </a:p>
        </p:txBody>
      </p:sp>
      <p:sp>
        <p:nvSpPr>
          <p:cNvPr id="3" name="Segnaposto contenuto 2"/>
          <p:cNvSpPr>
            <a:spLocks noGrp="1"/>
          </p:cNvSpPr>
          <p:nvPr>
            <p:ph idx="1"/>
          </p:nvPr>
        </p:nvSpPr>
        <p:spPr>
          <a:xfrm>
            <a:off x="354360" y="1588016"/>
            <a:ext cx="8332440" cy="3785199"/>
          </a:xfrm>
        </p:spPr>
        <p:txBody>
          <a:bodyPr>
            <a:noAutofit/>
          </a:bodyPr>
          <a:lstStyle/>
          <a:p>
            <a:pPr marL="0" indent="0" algn="ctr">
              <a:buNone/>
            </a:pPr>
            <a:r>
              <a:rPr lang="en-AU" sz="2800" b="1" dirty="0" smtClean="0"/>
              <a:t>Convention on Biological Diversity - Aichi Target 11</a:t>
            </a:r>
          </a:p>
          <a:p>
            <a:pPr marL="0" indent="0" algn="ctr">
              <a:buNone/>
            </a:pPr>
            <a:r>
              <a:rPr lang="en-US" sz="2400" i="1" dirty="0"/>
              <a:t>By 2020 […] </a:t>
            </a:r>
            <a:r>
              <a:rPr lang="en-US" sz="2400" b="1" i="1" dirty="0"/>
              <a:t>10 per cent </a:t>
            </a:r>
            <a:r>
              <a:rPr lang="en-US" sz="2400" i="1" dirty="0"/>
              <a:t>of coastal and </a:t>
            </a:r>
            <a:r>
              <a:rPr lang="en-US" sz="2400" b="1" i="1" dirty="0"/>
              <a:t>marine areas</a:t>
            </a:r>
            <a:r>
              <a:rPr lang="en-US" sz="2400" i="1" dirty="0"/>
              <a:t>, especially areas of particular importance for </a:t>
            </a:r>
            <a:r>
              <a:rPr lang="en-US" sz="2400" b="1" i="1" dirty="0"/>
              <a:t>biodiversity and ecosystem services</a:t>
            </a:r>
            <a:r>
              <a:rPr lang="en-US" sz="2400" i="1" dirty="0"/>
              <a:t>, are protected […]</a:t>
            </a:r>
          </a:p>
          <a:p>
            <a:pPr marL="0" indent="0" algn="r">
              <a:buNone/>
            </a:pPr>
            <a:r>
              <a:rPr lang="en-GB" sz="1400" i="1" dirty="0"/>
              <a:t>CBD Aichi target 11</a:t>
            </a:r>
          </a:p>
          <a:p>
            <a:pPr marL="0" indent="0" algn="r">
              <a:buNone/>
            </a:pPr>
            <a:endParaRPr lang="en-US" sz="1200" i="1" dirty="0" smtClean="0"/>
          </a:p>
          <a:p>
            <a:pPr marL="0" indent="0">
              <a:buNone/>
            </a:pPr>
            <a:endParaRPr lang="en-US" sz="2400" dirty="0" smtClean="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4360" y="4077072"/>
            <a:ext cx="2400000" cy="1800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404" r="5404"/>
          <a:stretch/>
        </p:blipFill>
        <p:spPr>
          <a:xfrm>
            <a:off x="6286800" y="4077072"/>
            <a:ext cx="2400000" cy="1800000"/>
          </a:xfrm>
          <a:prstGeom prst="rect">
            <a:avLst/>
          </a:prstGeom>
        </p:spPr>
      </p:pic>
      <p:pic>
        <p:nvPicPr>
          <p:cNvPr id="9" name="Picture 8"/>
          <p:cNvPicPr>
            <a:picLocks noChangeAspect="1"/>
          </p:cNvPicPr>
          <p:nvPr/>
        </p:nvPicPr>
        <p:blipFill rotWithShape="1">
          <a:blip r:embed="rId5"/>
          <a:srcRect l="914" r="914"/>
          <a:stretch/>
        </p:blipFill>
        <p:spPr>
          <a:xfrm>
            <a:off x="3320580" y="4077072"/>
            <a:ext cx="2400000" cy="1800000"/>
          </a:xfrm>
          <a:prstGeom prst="rect">
            <a:avLst/>
          </a:prstGeom>
        </p:spPr>
      </p:pic>
    </p:spTree>
    <p:extLst>
      <p:ext uri="{BB962C8B-B14F-4D97-AF65-F5344CB8AC3E}">
        <p14:creationId xmlns:p14="http://schemas.microsoft.com/office/powerpoint/2010/main" val="398914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Marine Protected Areas</a:t>
            </a:r>
            <a:endParaRPr lang="en-AU"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0730" y="3735213"/>
            <a:ext cx="3622540" cy="2409131"/>
          </a:xfrm>
        </p:spPr>
      </p:pic>
      <p:sp>
        <p:nvSpPr>
          <p:cNvPr id="7"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125E8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125E8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125E8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125E8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125E8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smtClean="0"/>
              <a:t>Tool to manage human activities</a:t>
            </a:r>
          </a:p>
          <a:p>
            <a:r>
              <a:rPr lang="en-AU" dirty="0" smtClean="0"/>
              <a:t>How well are they protecting</a:t>
            </a:r>
            <a:r>
              <a:rPr lang="en-US" i="1" dirty="0"/>
              <a:t> areas of particular importance for </a:t>
            </a:r>
            <a:r>
              <a:rPr lang="en-US" b="1" i="1" dirty="0"/>
              <a:t>biodiversity and ecosystem </a:t>
            </a:r>
            <a:r>
              <a:rPr lang="en-US" b="1" i="1" dirty="0" smtClean="0"/>
              <a:t>services</a:t>
            </a:r>
            <a:r>
              <a:rPr lang="en-AU" dirty="0"/>
              <a:t>?</a:t>
            </a:r>
            <a:endParaRPr lang="en-AU" dirty="0" smtClean="0"/>
          </a:p>
          <a:p>
            <a:endParaRPr lang="en-AU" dirty="0"/>
          </a:p>
        </p:txBody>
      </p:sp>
    </p:spTree>
    <p:extLst>
      <p:ext uri="{BB962C8B-B14F-4D97-AF65-F5344CB8AC3E}">
        <p14:creationId xmlns:p14="http://schemas.microsoft.com/office/powerpoint/2010/main" val="168313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274638"/>
            <a:ext cx="6779096" cy="1143000"/>
          </a:xfrm>
        </p:spPr>
        <p:txBody>
          <a:bodyPr>
            <a:normAutofit fontScale="90000"/>
          </a:bodyPr>
          <a:lstStyle/>
          <a:p>
            <a:r>
              <a:rPr lang="en-AU" dirty="0" smtClean="0"/>
              <a:t>Areas important for biodiversity </a:t>
            </a:r>
            <a:r>
              <a:rPr lang="en-AU" dirty="0"/>
              <a:t>and ecosystem </a:t>
            </a:r>
            <a:r>
              <a:rPr lang="en-AU" dirty="0" smtClean="0"/>
              <a:t>services</a:t>
            </a:r>
            <a:endParaRPr lang="en-AU" dirty="0"/>
          </a:p>
        </p:txBody>
      </p:sp>
      <p:sp>
        <p:nvSpPr>
          <p:cNvPr id="3" name="Content Placeholder 2"/>
          <p:cNvSpPr>
            <a:spLocks noGrp="1"/>
          </p:cNvSpPr>
          <p:nvPr>
            <p:ph idx="1"/>
          </p:nvPr>
        </p:nvSpPr>
        <p:spPr/>
        <p:txBody>
          <a:bodyPr/>
          <a:lstStyle/>
          <a:p>
            <a:r>
              <a:rPr lang="en-AU" dirty="0" smtClean="0"/>
              <a:t>Focus on seafloor features available at the global scale</a:t>
            </a:r>
          </a:p>
          <a:p>
            <a:endParaRPr lang="en-AU" dirty="0" smtClean="0"/>
          </a:p>
          <a:p>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749" y="2780928"/>
            <a:ext cx="5309501" cy="3575422"/>
          </a:xfrm>
          <a:prstGeom prst="rect">
            <a:avLst/>
          </a:prstGeom>
        </p:spPr>
      </p:pic>
    </p:spTree>
    <p:extLst>
      <p:ext uri="{BB962C8B-B14F-4D97-AF65-F5344CB8AC3E}">
        <p14:creationId xmlns:p14="http://schemas.microsoft.com/office/powerpoint/2010/main" val="273107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Seafloor Geomorphology</a:t>
            </a:r>
            <a:endParaRPr lang="en-AU"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0638" y="1417638"/>
            <a:ext cx="6983724" cy="4938712"/>
          </a:xfrm>
        </p:spPr>
      </p:pic>
    </p:spTree>
    <p:extLst>
      <p:ext uri="{BB962C8B-B14F-4D97-AF65-F5344CB8AC3E}">
        <p14:creationId xmlns:p14="http://schemas.microsoft.com/office/powerpoint/2010/main" val="226305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Coastal ecosystems</a:t>
            </a:r>
            <a:endParaRPr lang="en-AU" dirty="0"/>
          </a:p>
        </p:txBody>
      </p:sp>
      <p:sp>
        <p:nvSpPr>
          <p:cNvPr id="3" name="Content Placeholder 2"/>
          <p:cNvSpPr>
            <a:spLocks noGrp="1"/>
          </p:cNvSpPr>
          <p:nvPr>
            <p:ph idx="1"/>
          </p:nvPr>
        </p:nvSpPr>
        <p:spPr/>
        <p:txBody>
          <a:bodyPr/>
          <a:lstStyle/>
          <a:p>
            <a:pPr marL="0" indent="0">
              <a:buNone/>
            </a:pPr>
            <a:r>
              <a:rPr lang="en-AU" dirty="0" smtClean="0"/>
              <a:t>Seagrass, Mangroves and Coral Reefs</a:t>
            </a:r>
            <a:endParaRPr lang="en-AU"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8516" y="2204864"/>
            <a:ext cx="2400000" cy="1800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22658" y="3104864"/>
            <a:ext cx="2400000" cy="18000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404" r="5404"/>
          <a:stretch/>
        </p:blipFill>
        <p:spPr>
          <a:xfrm>
            <a:off x="6286800" y="4004864"/>
            <a:ext cx="2400000" cy="1800000"/>
          </a:xfrm>
          <a:prstGeom prst="rect">
            <a:avLst/>
          </a:prstGeom>
        </p:spPr>
      </p:pic>
    </p:spTree>
    <p:extLst>
      <p:ext uri="{BB962C8B-B14F-4D97-AF65-F5344CB8AC3E}">
        <p14:creationId xmlns:p14="http://schemas.microsoft.com/office/powerpoint/2010/main" val="341284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 Template</Template>
  <TotalTime>31718</TotalTime>
  <Words>1699</Words>
  <Application>Microsoft Office PowerPoint</Application>
  <PresentationFormat>Presentazione su schermo (4:3)</PresentationFormat>
  <Paragraphs>327</Paragraphs>
  <Slides>39</Slides>
  <Notes>9</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39</vt:i4>
      </vt:variant>
    </vt:vector>
  </HeadingPairs>
  <TitlesOfParts>
    <vt:vector size="43" baseType="lpstr">
      <vt:lpstr>Arial</vt:lpstr>
      <vt:lpstr>Calibri</vt:lpstr>
      <vt:lpstr>Wingdings</vt:lpstr>
      <vt:lpstr>Presentation</vt:lpstr>
      <vt:lpstr>A web-application to understand ecologically important seafloor features in Marine Protected Areas</vt:lpstr>
      <vt:lpstr>Outline</vt:lpstr>
      <vt:lpstr>What is BlueBRIDGE?</vt:lpstr>
      <vt:lpstr>Many Uses of Maritime space</vt:lpstr>
      <vt:lpstr>What about the Environment?</vt:lpstr>
      <vt:lpstr>Marine Protected Areas</vt:lpstr>
      <vt:lpstr>Areas important for biodiversity and ecosystem services</vt:lpstr>
      <vt:lpstr>Seafloor Geomorphology</vt:lpstr>
      <vt:lpstr>Coastal ecosystems</vt:lpstr>
      <vt:lpstr>Seagrass, Mangroves and Coral Reefs</vt:lpstr>
      <vt:lpstr>The challenge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BlueBRIDGE benefits</vt:lpstr>
      <vt:lpstr>Impact</vt:lpstr>
      <vt:lpstr>Next steps</vt:lpstr>
      <vt:lpstr>Sign Up Today!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Uptake</dc:title>
  <dc:creator>Sara</dc:creator>
  <cp:lastModifiedBy>Sara</cp:lastModifiedBy>
  <cp:revision>516</cp:revision>
  <dcterms:created xsi:type="dcterms:W3CDTF">2015-08-27T14:30:34Z</dcterms:created>
  <dcterms:modified xsi:type="dcterms:W3CDTF">2017-11-10T08:34:31Z</dcterms:modified>
</cp:coreProperties>
</file>